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6" r:id="rId6"/>
    <p:sldId id="261" r:id="rId7"/>
    <p:sldId id="257" r:id="rId8"/>
    <p:sldId id="258" r:id="rId9"/>
    <p:sldId id="259" r:id="rId10"/>
    <p:sldId id="262"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5874B-29A5-4C28-BAF7-ADA384AC17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D2DFC4-72D5-406D-8253-CE831DCCEB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AA5CD70-F3A5-4494-B5C9-AFEA7A47B595}"/>
              </a:ext>
            </a:extLst>
          </p:cNvPr>
          <p:cNvSpPr>
            <a:spLocks noGrp="1"/>
          </p:cNvSpPr>
          <p:nvPr>
            <p:ph type="dt" sz="half" idx="10"/>
          </p:nvPr>
        </p:nvSpPr>
        <p:spPr/>
        <p:txBody>
          <a:bodyPr/>
          <a:lstStyle/>
          <a:p>
            <a:fld id="{9DA53595-57C7-4910-BBA8-7D85CE60CAAB}" type="datetimeFigureOut">
              <a:rPr lang="en-GB" smtClean="0"/>
              <a:t>24/11/2020</a:t>
            </a:fld>
            <a:endParaRPr lang="en-GB"/>
          </a:p>
        </p:txBody>
      </p:sp>
      <p:sp>
        <p:nvSpPr>
          <p:cNvPr id="5" name="Footer Placeholder 4">
            <a:extLst>
              <a:ext uri="{FF2B5EF4-FFF2-40B4-BE49-F238E27FC236}">
                <a16:creationId xmlns:a16="http://schemas.microsoft.com/office/drawing/2014/main" id="{28618C50-4025-44EC-8EB8-AB0CA97680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37BFC4-9013-402A-AC24-AE7DC7D6E9AD}"/>
              </a:ext>
            </a:extLst>
          </p:cNvPr>
          <p:cNvSpPr>
            <a:spLocks noGrp="1"/>
          </p:cNvSpPr>
          <p:nvPr>
            <p:ph type="sldNum" sz="quarter" idx="12"/>
          </p:nvPr>
        </p:nvSpPr>
        <p:spPr/>
        <p:txBody>
          <a:bodyPr/>
          <a:lstStyle/>
          <a:p>
            <a:fld id="{05903450-5F05-4606-912F-948368A08EEB}" type="slidenum">
              <a:rPr lang="en-GB" smtClean="0"/>
              <a:t>‹#›</a:t>
            </a:fld>
            <a:endParaRPr lang="en-GB"/>
          </a:p>
        </p:txBody>
      </p:sp>
    </p:spTree>
    <p:extLst>
      <p:ext uri="{BB962C8B-B14F-4D97-AF65-F5344CB8AC3E}">
        <p14:creationId xmlns:p14="http://schemas.microsoft.com/office/powerpoint/2010/main" val="457636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1CC1-7904-43D0-AFFC-FFCE8C84DB4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41C832-772E-4F62-9B49-1C02CE8A00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6D42FE-8383-4B3A-B8C0-8105F9D2D795}"/>
              </a:ext>
            </a:extLst>
          </p:cNvPr>
          <p:cNvSpPr>
            <a:spLocks noGrp="1"/>
          </p:cNvSpPr>
          <p:nvPr>
            <p:ph type="dt" sz="half" idx="10"/>
          </p:nvPr>
        </p:nvSpPr>
        <p:spPr/>
        <p:txBody>
          <a:bodyPr/>
          <a:lstStyle/>
          <a:p>
            <a:fld id="{9DA53595-57C7-4910-BBA8-7D85CE60CAAB}" type="datetimeFigureOut">
              <a:rPr lang="en-GB" smtClean="0"/>
              <a:t>24/11/2020</a:t>
            </a:fld>
            <a:endParaRPr lang="en-GB"/>
          </a:p>
        </p:txBody>
      </p:sp>
      <p:sp>
        <p:nvSpPr>
          <p:cNvPr id="5" name="Footer Placeholder 4">
            <a:extLst>
              <a:ext uri="{FF2B5EF4-FFF2-40B4-BE49-F238E27FC236}">
                <a16:creationId xmlns:a16="http://schemas.microsoft.com/office/drawing/2014/main" id="{EA16DAAD-A700-4177-803C-6F13862B66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0ED750-B99E-45F7-99A8-CD79FFC2C463}"/>
              </a:ext>
            </a:extLst>
          </p:cNvPr>
          <p:cNvSpPr>
            <a:spLocks noGrp="1"/>
          </p:cNvSpPr>
          <p:nvPr>
            <p:ph type="sldNum" sz="quarter" idx="12"/>
          </p:nvPr>
        </p:nvSpPr>
        <p:spPr/>
        <p:txBody>
          <a:bodyPr/>
          <a:lstStyle/>
          <a:p>
            <a:fld id="{05903450-5F05-4606-912F-948368A08EEB}" type="slidenum">
              <a:rPr lang="en-GB" smtClean="0"/>
              <a:t>‹#›</a:t>
            </a:fld>
            <a:endParaRPr lang="en-GB"/>
          </a:p>
        </p:txBody>
      </p:sp>
    </p:spTree>
    <p:extLst>
      <p:ext uri="{BB962C8B-B14F-4D97-AF65-F5344CB8AC3E}">
        <p14:creationId xmlns:p14="http://schemas.microsoft.com/office/powerpoint/2010/main" val="206537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D29263-9BA2-4DE9-9F0D-AE88BAEEC6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5EEBA0-FCFB-4628-A737-13A3FE0100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DE426F-1CF5-4DC2-88A4-F72190AF2CE9}"/>
              </a:ext>
            </a:extLst>
          </p:cNvPr>
          <p:cNvSpPr>
            <a:spLocks noGrp="1"/>
          </p:cNvSpPr>
          <p:nvPr>
            <p:ph type="dt" sz="half" idx="10"/>
          </p:nvPr>
        </p:nvSpPr>
        <p:spPr/>
        <p:txBody>
          <a:bodyPr/>
          <a:lstStyle/>
          <a:p>
            <a:fld id="{9DA53595-57C7-4910-BBA8-7D85CE60CAAB}" type="datetimeFigureOut">
              <a:rPr lang="en-GB" smtClean="0"/>
              <a:t>24/11/2020</a:t>
            </a:fld>
            <a:endParaRPr lang="en-GB"/>
          </a:p>
        </p:txBody>
      </p:sp>
      <p:sp>
        <p:nvSpPr>
          <p:cNvPr id="5" name="Footer Placeholder 4">
            <a:extLst>
              <a:ext uri="{FF2B5EF4-FFF2-40B4-BE49-F238E27FC236}">
                <a16:creationId xmlns:a16="http://schemas.microsoft.com/office/drawing/2014/main" id="{F65F91C0-296C-4809-850D-CDC0751628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E4DBA4-40C7-4AFE-B518-75CA843246CF}"/>
              </a:ext>
            </a:extLst>
          </p:cNvPr>
          <p:cNvSpPr>
            <a:spLocks noGrp="1"/>
          </p:cNvSpPr>
          <p:nvPr>
            <p:ph type="sldNum" sz="quarter" idx="12"/>
          </p:nvPr>
        </p:nvSpPr>
        <p:spPr/>
        <p:txBody>
          <a:bodyPr/>
          <a:lstStyle/>
          <a:p>
            <a:fld id="{05903450-5F05-4606-912F-948368A08EEB}" type="slidenum">
              <a:rPr lang="en-GB" smtClean="0"/>
              <a:t>‹#›</a:t>
            </a:fld>
            <a:endParaRPr lang="en-GB"/>
          </a:p>
        </p:txBody>
      </p:sp>
    </p:spTree>
    <p:extLst>
      <p:ext uri="{BB962C8B-B14F-4D97-AF65-F5344CB8AC3E}">
        <p14:creationId xmlns:p14="http://schemas.microsoft.com/office/powerpoint/2010/main" val="13437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9DB7-CE9B-4D35-A28C-82DB223F5E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41C7A0-DEC9-47AD-ADED-96C301BA32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504B5D-591F-47B5-B3B9-805097E627E3}"/>
              </a:ext>
            </a:extLst>
          </p:cNvPr>
          <p:cNvSpPr>
            <a:spLocks noGrp="1"/>
          </p:cNvSpPr>
          <p:nvPr>
            <p:ph type="dt" sz="half" idx="10"/>
          </p:nvPr>
        </p:nvSpPr>
        <p:spPr/>
        <p:txBody>
          <a:bodyPr/>
          <a:lstStyle/>
          <a:p>
            <a:fld id="{9DA53595-57C7-4910-BBA8-7D85CE60CAAB}" type="datetimeFigureOut">
              <a:rPr lang="en-GB" smtClean="0"/>
              <a:t>24/11/2020</a:t>
            </a:fld>
            <a:endParaRPr lang="en-GB"/>
          </a:p>
        </p:txBody>
      </p:sp>
      <p:sp>
        <p:nvSpPr>
          <p:cNvPr id="5" name="Footer Placeholder 4">
            <a:extLst>
              <a:ext uri="{FF2B5EF4-FFF2-40B4-BE49-F238E27FC236}">
                <a16:creationId xmlns:a16="http://schemas.microsoft.com/office/drawing/2014/main" id="{804C41EF-AE1A-42E2-B997-4119146BF6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CD3B75-CD57-4051-9785-75087FDC2DD1}"/>
              </a:ext>
            </a:extLst>
          </p:cNvPr>
          <p:cNvSpPr>
            <a:spLocks noGrp="1"/>
          </p:cNvSpPr>
          <p:nvPr>
            <p:ph type="sldNum" sz="quarter" idx="12"/>
          </p:nvPr>
        </p:nvSpPr>
        <p:spPr/>
        <p:txBody>
          <a:bodyPr/>
          <a:lstStyle/>
          <a:p>
            <a:fld id="{05903450-5F05-4606-912F-948368A08EEB}" type="slidenum">
              <a:rPr lang="en-GB" smtClean="0"/>
              <a:t>‹#›</a:t>
            </a:fld>
            <a:endParaRPr lang="en-GB"/>
          </a:p>
        </p:txBody>
      </p:sp>
    </p:spTree>
    <p:extLst>
      <p:ext uri="{BB962C8B-B14F-4D97-AF65-F5344CB8AC3E}">
        <p14:creationId xmlns:p14="http://schemas.microsoft.com/office/powerpoint/2010/main" val="41365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34B8C-976A-4B30-BEA2-8D07BE24F5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7C5CBC-7D06-4F1D-A0F0-53DFA99BF1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967381-715B-4C25-B3C0-EEBB75AD20CB}"/>
              </a:ext>
            </a:extLst>
          </p:cNvPr>
          <p:cNvSpPr>
            <a:spLocks noGrp="1"/>
          </p:cNvSpPr>
          <p:nvPr>
            <p:ph type="dt" sz="half" idx="10"/>
          </p:nvPr>
        </p:nvSpPr>
        <p:spPr/>
        <p:txBody>
          <a:bodyPr/>
          <a:lstStyle/>
          <a:p>
            <a:fld id="{9DA53595-57C7-4910-BBA8-7D85CE60CAAB}" type="datetimeFigureOut">
              <a:rPr lang="en-GB" smtClean="0"/>
              <a:t>24/11/2020</a:t>
            </a:fld>
            <a:endParaRPr lang="en-GB"/>
          </a:p>
        </p:txBody>
      </p:sp>
      <p:sp>
        <p:nvSpPr>
          <p:cNvPr id="5" name="Footer Placeholder 4">
            <a:extLst>
              <a:ext uri="{FF2B5EF4-FFF2-40B4-BE49-F238E27FC236}">
                <a16:creationId xmlns:a16="http://schemas.microsoft.com/office/drawing/2014/main" id="{07854201-F9E4-40BD-8F2F-EE05AD708F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29053A-1A5C-4288-9338-0175BBDF39C4}"/>
              </a:ext>
            </a:extLst>
          </p:cNvPr>
          <p:cNvSpPr>
            <a:spLocks noGrp="1"/>
          </p:cNvSpPr>
          <p:nvPr>
            <p:ph type="sldNum" sz="quarter" idx="12"/>
          </p:nvPr>
        </p:nvSpPr>
        <p:spPr/>
        <p:txBody>
          <a:bodyPr/>
          <a:lstStyle/>
          <a:p>
            <a:fld id="{05903450-5F05-4606-912F-948368A08EEB}" type="slidenum">
              <a:rPr lang="en-GB" smtClean="0"/>
              <a:t>‹#›</a:t>
            </a:fld>
            <a:endParaRPr lang="en-GB"/>
          </a:p>
        </p:txBody>
      </p:sp>
    </p:spTree>
    <p:extLst>
      <p:ext uri="{BB962C8B-B14F-4D97-AF65-F5344CB8AC3E}">
        <p14:creationId xmlns:p14="http://schemas.microsoft.com/office/powerpoint/2010/main" val="129623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4E86-855E-4D3E-A088-C59C2AFE05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23CAA8-3CBD-4C47-8ECF-0E510A14F0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034814-0056-4C5D-8496-0F2FFBDC6B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E65BBB-6592-430F-961B-5E469FC65628}"/>
              </a:ext>
            </a:extLst>
          </p:cNvPr>
          <p:cNvSpPr>
            <a:spLocks noGrp="1"/>
          </p:cNvSpPr>
          <p:nvPr>
            <p:ph type="dt" sz="half" idx="10"/>
          </p:nvPr>
        </p:nvSpPr>
        <p:spPr/>
        <p:txBody>
          <a:bodyPr/>
          <a:lstStyle/>
          <a:p>
            <a:fld id="{9DA53595-57C7-4910-BBA8-7D85CE60CAAB}" type="datetimeFigureOut">
              <a:rPr lang="en-GB" smtClean="0"/>
              <a:t>24/11/2020</a:t>
            </a:fld>
            <a:endParaRPr lang="en-GB"/>
          </a:p>
        </p:txBody>
      </p:sp>
      <p:sp>
        <p:nvSpPr>
          <p:cNvPr id="6" name="Footer Placeholder 5">
            <a:extLst>
              <a:ext uri="{FF2B5EF4-FFF2-40B4-BE49-F238E27FC236}">
                <a16:creationId xmlns:a16="http://schemas.microsoft.com/office/drawing/2014/main" id="{7257E1FB-B499-4656-A462-8B2C4FC21A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9BF907-7615-4DF3-9DD9-B9B6399A89C9}"/>
              </a:ext>
            </a:extLst>
          </p:cNvPr>
          <p:cNvSpPr>
            <a:spLocks noGrp="1"/>
          </p:cNvSpPr>
          <p:nvPr>
            <p:ph type="sldNum" sz="quarter" idx="12"/>
          </p:nvPr>
        </p:nvSpPr>
        <p:spPr/>
        <p:txBody>
          <a:bodyPr/>
          <a:lstStyle/>
          <a:p>
            <a:fld id="{05903450-5F05-4606-912F-948368A08EEB}" type="slidenum">
              <a:rPr lang="en-GB" smtClean="0"/>
              <a:t>‹#›</a:t>
            </a:fld>
            <a:endParaRPr lang="en-GB"/>
          </a:p>
        </p:txBody>
      </p:sp>
    </p:spTree>
    <p:extLst>
      <p:ext uri="{BB962C8B-B14F-4D97-AF65-F5344CB8AC3E}">
        <p14:creationId xmlns:p14="http://schemas.microsoft.com/office/powerpoint/2010/main" val="260364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AE4F-DFB1-4C7E-8DCD-1670BD6B9AD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0EA8B8-FF8D-4270-96E1-E3BE45E9DF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13C490-23C6-46A3-BDA7-929EE16775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46BA0D-8D7C-4559-BEA8-6B9C70811A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7B3F7-EB83-415F-9617-C54BC53394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A67508-AEF2-4512-8BEE-006F10CF8DFA}"/>
              </a:ext>
            </a:extLst>
          </p:cNvPr>
          <p:cNvSpPr>
            <a:spLocks noGrp="1"/>
          </p:cNvSpPr>
          <p:nvPr>
            <p:ph type="dt" sz="half" idx="10"/>
          </p:nvPr>
        </p:nvSpPr>
        <p:spPr/>
        <p:txBody>
          <a:bodyPr/>
          <a:lstStyle/>
          <a:p>
            <a:fld id="{9DA53595-57C7-4910-BBA8-7D85CE60CAAB}" type="datetimeFigureOut">
              <a:rPr lang="en-GB" smtClean="0"/>
              <a:t>24/11/2020</a:t>
            </a:fld>
            <a:endParaRPr lang="en-GB"/>
          </a:p>
        </p:txBody>
      </p:sp>
      <p:sp>
        <p:nvSpPr>
          <p:cNvPr id="8" name="Footer Placeholder 7">
            <a:extLst>
              <a:ext uri="{FF2B5EF4-FFF2-40B4-BE49-F238E27FC236}">
                <a16:creationId xmlns:a16="http://schemas.microsoft.com/office/drawing/2014/main" id="{0A03ECE6-4302-41A5-B2B2-464779EB2C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89ADFB-685A-4DC9-8076-7B6E44DB8043}"/>
              </a:ext>
            </a:extLst>
          </p:cNvPr>
          <p:cNvSpPr>
            <a:spLocks noGrp="1"/>
          </p:cNvSpPr>
          <p:nvPr>
            <p:ph type="sldNum" sz="quarter" idx="12"/>
          </p:nvPr>
        </p:nvSpPr>
        <p:spPr/>
        <p:txBody>
          <a:bodyPr/>
          <a:lstStyle/>
          <a:p>
            <a:fld id="{05903450-5F05-4606-912F-948368A08EEB}" type="slidenum">
              <a:rPr lang="en-GB" smtClean="0"/>
              <a:t>‹#›</a:t>
            </a:fld>
            <a:endParaRPr lang="en-GB"/>
          </a:p>
        </p:txBody>
      </p:sp>
    </p:spTree>
    <p:extLst>
      <p:ext uri="{BB962C8B-B14F-4D97-AF65-F5344CB8AC3E}">
        <p14:creationId xmlns:p14="http://schemas.microsoft.com/office/powerpoint/2010/main" val="89857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11E16-1A36-4843-AC92-E6D86472682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0FECC1-7BE9-47C2-B6B9-AA8241BA9073}"/>
              </a:ext>
            </a:extLst>
          </p:cNvPr>
          <p:cNvSpPr>
            <a:spLocks noGrp="1"/>
          </p:cNvSpPr>
          <p:nvPr>
            <p:ph type="dt" sz="half" idx="10"/>
          </p:nvPr>
        </p:nvSpPr>
        <p:spPr/>
        <p:txBody>
          <a:bodyPr/>
          <a:lstStyle/>
          <a:p>
            <a:fld id="{9DA53595-57C7-4910-BBA8-7D85CE60CAAB}" type="datetimeFigureOut">
              <a:rPr lang="en-GB" smtClean="0"/>
              <a:t>24/11/2020</a:t>
            </a:fld>
            <a:endParaRPr lang="en-GB"/>
          </a:p>
        </p:txBody>
      </p:sp>
      <p:sp>
        <p:nvSpPr>
          <p:cNvPr id="4" name="Footer Placeholder 3">
            <a:extLst>
              <a:ext uri="{FF2B5EF4-FFF2-40B4-BE49-F238E27FC236}">
                <a16:creationId xmlns:a16="http://schemas.microsoft.com/office/drawing/2014/main" id="{95D8E52F-1BC5-4C0E-B20E-8EB8FC86AE3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56B373-A685-405E-8E61-D4DA2FD852BA}"/>
              </a:ext>
            </a:extLst>
          </p:cNvPr>
          <p:cNvSpPr>
            <a:spLocks noGrp="1"/>
          </p:cNvSpPr>
          <p:nvPr>
            <p:ph type="sldNum" sz="quarter" idx="12"/>
          </p:nvPr>
        </p:nvSpPr>
        <p:spPr/>
        <p:txBody>
          <a:bodyPr/>
          <a:lstStyle/>
          <a:p>
            <a:fld id="{05903450-5F05-4606-912F-948368A08EEB}" type="slidenum">
              <a:rPr lang="en-GB" smtClean="0"/>
              <a:t>‹#›</a:t>
            </a:fld>
            <a:endParaRPr lang="en-GB"/>
          </a:p>
        </p:txBody>
      </p:sp>
    </p:spTree>
    <p:extLst>
      <p:ext uri="{BB962C8B-B14F-4D97-AF65-F5344CB8AC3E}">
        <p14:creationId xmlns:p14="http://schemas.microsoft.com/office/powerpoint/2010/main" val="224984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B88A4F-5B07-456A-A69E-D2D1AFBDF2FE}"/>
              </a:ext>
            </a:extLst>
          </p:cNvPr>
          <p:cNvSpPr>
            <a:spLocks noGrp="1"/>
          </p:cNvSpPr>
          <p:nvPr>
            <p:ph type="dt" sz="half" idx="10"/>
          </p:nvPr>
        </p:nvSpPr>
        <p:spPr/>
        <p:txBody>
          <a:bodyPr/>
          <a:lstStyle/>
          <a:p>
            <a:fld id="{9DA53595-57C7-4910-BBA8-7D85CE60CAAB}" type="datetimeFigureOut">
              <a:rPr lang="en-GB" smtClean="0"/>
              <a:t>24/11/2020</a:t>
            </a:fld>
            <a:endParaRPr lang="en-GB"/>
          </a:p>
        </p:txBody>
      </p:sp>
      <p:sp>
        <p:nvSpPr>
          <p:cNvPr id="3" name="Footer Placeholder 2">
            <a:extLst>
              <a:ext uri="{FF2B5EF4-FFF2-40B4-BE49-F238E27FC236}">
                <a16:creationId xmlns:a16="http://schemas.microsoft.com/office/drawing/2014/main" id="{580AA3FA-3B4C-446B-9A17-4CD744DEC04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272D1C-7CD8-45DC-BF20-01B615F79827}"/>
              </a:ext>
            </a:extLst>
          </p:cNvPr>
          <p:cNvSpPr>
            <a:spLocks noGrp="1"/>
          </p:cNvSpPr>
          <p:nvPr>
            <p:ph type="sldNum" sz="quarter" idx="12"/>
          </p:nvPr>
        </p:nvSpPr>
        <p:spPr/>
        <p:txBody>
          <a:bodyPr/>
          <a:lstStyle/>
          <a:p>
            <a:fld id="{05903450-5F05-4606-912F-948368A08EEB}" type="slidenum">
              <a:rPr lang="en-GB" smtClean="0"/>
              <a:t>‹#›</a:t>
            </a:fld>
            <a:endParaRPr lang="en-GB"/>
          </a:p>
        </p:txBody>
      </p:sp>
    </p:spTree>
    <p:extLst>
      <p:ext uri="{BB962C8B-B14F-4D97-AF65-F5344CB8AC3E}">
        <p14:creationId xmlns:p14="http://schemas.microsoft.com/office/powerpoint/2010/main" val="428681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EAB0-BB9D-4975-A3F0-78A2976A5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9625A8-82E6-463D-B87B-E56C25C833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50CCD4F-50B8-4D33-ADD6-F38167418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861F63-7BC8-42CE-A936-E85DD9CA1107}"/>
              </a:ext>
            </a:extLst>
          </p:cNvPr>
          <p:cNvSpPr>
            <a:spLocks noGrp="1"/>
          </p:cNvSpPr>
          <p:nvPr>
            <p:ph type="dt" sz="half" idx="10"/>
          </p:nvPr>
        </p:nvSpPr>
        <p:spPr/>
        <p:txBody>
          <a:bodyPr/>
          <a:lstStyle/>
          <a:p>
            <a:fld id="{9DA53595-57C7-4910-BBA8-7D85CE60CAAB}" type="datetimeFigureOut">
              <a:rPr lang="en-GB" smtClean="0"/>
              <a:t>24/11/2020</a:t>
            </a:fld>
            <a:endParaRPr lang="en-GB"/>
          </a:p>
        </p:txBody>
      </p:sp>
      <p:sp>
        <p:nvSpPr>
          <p:cNvPr id="6" name="Footer Placeholder 5">
            <a:extLst>
              <a:ext uri="{FF2B5EF4-FFF2-40B4-BE49-F238E27FC236}">
                <a16:creationId xmlns:a16="http://schemas.microsoft.com/office/drawing/2014/main" id="{7DE89CCC-2553-4005-9118-7F0CA19358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E90F86-B5BA-4437-9C9C-D1FC82C454A3}"/>
              </a:ext>
            </a:extLst>
          </p:cNvPr>
          <p:cNvSpPr>
            <a:spLocks noGrp="1"/>
          </p:cNvSpPr>
          <p:nvPr>
            <p:ph type="sldNum" sz="quarter" idx="12"/>
          </p:nvPr>
        </p:nvSpPr>
        <p:spPr/>
        <p:txBody>
          <a:bodyPr/>
          <a:lstStyle/>
          <a:p>
            <a:fld id="{05903450-5F05-4606-912F-948368A08EEB}" type="slidenum">
              <a:rPr lang="en-GB" smtClean="0"/>
              <a:t>‹#›</a:t>
            </a:fld>
            <a:endParaRPr lang="en-GB"/>
          </a:p>
        </p:txBody>
      </p:sp>
    </p:spTree>
    <p:extLst>
      <p:ext uri="{BB962C8B-B14F-4D97-AF65-F5344CB8AC3E}">
        <p14:creationId xmlns:p14="http://schemas.microsoft.com/office/powerpoint/2010/main" val="20652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EB566-0249-4235-A926-EF7FDA3F74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DB8E9D2-C247-4635-840E-4C5C5F7BD5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D2FFBE-A2BC-4267-A0E0-9C2DE609A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2872E-277C-4F79-81B9-4B384E883DFE}"/>
              </a:ext>
            </a:extLst>
          </p:cNvPr>
          <p:cNvSpPr>
            <a:spLocks noGrp="1"/>
          </p:cNvSpPr>
          <p:nvPr>
            <p:ph type="dt" sz="half" idx="10"/>
          </p:nvPr>
        </p:nvSpPr>
        <p:spPr/>
        <p:txBody>
          <a:bodyPr/>
          <a:lstStyle/>
          <a:p>
            <a:fld id="{9DA53595-57C7-4910-BBA8-7D85CE60CAAB}" type="datetimeFigureOut">
              <a:rPr lang="en-GB" smtClean="0"/>
              <a:t>24/11/2020</a:t>
            </a:fld>
            <a:endParaRPr lang="en-GB"/>
          </a:p>
        </p:txBody>
      </p:sp>
      <p:sp>
        <p:nvSpPr>
          <p:cNvPr id="6" name="Footer Placeholder 5">
            <a:extLst>
              <a:ext uri="{FF2B5EF4-FFF2-40B4-BE49-F238E27FC236}">
                <a16:creationId xmlns:a16="http://schemas.microsoft.com/office/drawing/2014/main" id="{089F061B-671F-41FF-A7CA-4DFACAD426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CF4105-37A4-4AB9-8E12-AC682340C381}"/>
              </a:ext>
            </a:extLst>
          </p:cNvPr>
          <p:cNvSpPr>
            <a:spLocks noGrp="1"/>
          </p:cNvSpPr>
          <p:nvPr>
            <p:ph type="sldNum" sz="quarter" idx="12"/>
          </p:nvPr>
        </p:nvSpPr>
        <p:spPr/>
        <p:txBody>
          <a:bodyPr/>
          <a:lstStyle/>
          <a:p>
            <a:fld id="{05903450-5F05-4606-912F-948368A08EEB}" type="slidenum">
              <a:rPr lang="en-GB" smtClean="0"/>
              <a:t>‹#›</a:t>
            </a:fld>
            <a:endParaRPr lang="en-GB"/>
          </a:p>
        </p:txBody>
      </p:sp>
    </p:spTree>
    <p:extLst>
      <p:ext uri="{BB962C8B-B14F-4D97-AF65-F5344CB8AC3E}">
        <p14:creationId xmlns:p14="http://schemas.microsoft.com/office/powerpoint/2010/main" val="2894453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C24050-FB3D-4788-8FE2-34BA4E7CDD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F7AE12-3272-4EAB-9D6E-9014388432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22AB50-987F-488C-9C85-9C47AB20ED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53595-57C7-4910-BBA8-7D85CE60CAAB}" type="datetimeFigureOut">
              <a:rPr lang="en-GB" smtClean="0"/>
              <a:t>24/11/2020</a:t>
            </a:fld>
            <a:endParaRPr lang="en-GB"/>
          </a:p>
        </p:txBody>
      </p:sp>
      <p:sp>
        <p:nvSpPr>
          <p:cNvPr id="5" name="Footer Placeholder 4">
            <a:extLst>
              <a:ext uri="{FF2B5EF4-FFF2-40B4-BE49-F238E27FC236}">
                <a16:creationId xmlns:a16="http://schemas.microsoft.com/office/drawing/2014/main" id="{A7C375C6-0717-45AD-B2B2-65F73EC724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0E9231F-AE2A-47B0-9F49-8AE2B5A77C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03450-5F05-4606-912F-948368A08EEB}" type="slidenum">
              <a:rPr lang="en-GB" smtClean="0"/>
              <a:t>‹#›</a:t>
            </a:fld>
            <a:endParaRPr lang="en-GB"/>
          </a:p>
        </p:txBody>
      </p:sp>
    </p:spTree>
    <p:extLst>
      <p:ext uri="{BB962C8B-B14F-4D97-AF65-F5344CB8AC3E}">
        <p14:creationId xmlns:p14="http://schemas.microsoft.com/office/powerpoint/2010/main" val="2528607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712923-AAEA-4CDC-81E3-862D2B531053}"/>
              </a:ext>
            </a:extLst>
          </p:cNvPr>
          <p:cNvSpPr>
            <a:spLocks noGrp="1"/>
          </p:cNvSpPr>
          <p:nvPr>
            <p:ph type="ctrTitle"/>
          </p:nvPr>
        </p:nvSpPr>
        <p:spPr>
          <a:xfrm>
            <a:off x="546351" y="433545"/>
            <a:ext cx="11139854" cy="930447"/>
          </a:xfrm>
        </p:spPr>
        <p:txBody>
          <a:bodyPr>
            <a:normAutofit/>
          </a:bodyPr>
          <a:lstStyle/>
          <a:p>
            <a:r>
              <a:rPr lang="en-GB" sz="5400">
                <a:solidFill>
                  <a:srgbClr val="FFFFFF"/>
                </a:solidFill>
              </a:rPr>
              <a:t>School Improvement Plan</a:t>
            </a:r>
          </a:p>
        </p:txBody>
      </p:sp>
      <p:sp>
        <p:nvSpPr>
          <p:cNvPr id="3" name="Subtitle 2">
            <a:extLst>
              <a:ext uri="{FF2B5EF4-FFF2-40B4-BE49-F238E27FC236}">
                <a16:creationId xmlns:a16="http://schemas.microsoft.com/office/drawing/2014/main" id="{613FF2E5-22FB-45BA-9B27-C63DB767237F}"/>
              </a:ext>
            </a:extLst>
          </p:cNvPr>
          <p:cNvSpPr>
            <a:spLocks noGrp="1"/>
          </p:cNvSpPr>
          <p:nvPr>
            <p:ph type="subTitle" idx="1"/>
          </p:nvPr>
        </p:nvSpPr>
        <p:spPr>
          <a:xfrm>
            <a:off x="1544278" y="1645723"/>
            <a:ext cx="9144000" cy="420001"/>
          </a:xfrm>
        </p:spPr>
        <p:txBody>
          <a:bodyPr>
            <a:normAutofit/>
          </a:bodyPr>
          <a:lstStyle/>
          <a:p>
            <a:r>
              <a:rPr lang="en-GB" sz="2000">
                <a:solidFill>
                  <a:srgbClr val="A2A54C"/>
                </a:solidFill>
              </a:rPr>
              <a:t>Laurencekirk School</a:t>
            </a:r>
          </a:p>
        </p:txBody>
      </p:sp>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2AF6B2B-1830-43C5-AE11-C27E59255631}"/>
              </a:ext>
            </a:extLst>
          </p:cNvPr>
          <p:cNvPicPr>
            <a:picLocks noChangeAspect="1"/>
          </p:cNvPicPr>
          <p:nvPr/>
        </p:nvPicPr>
        <p:blipFill rotWithShape="1">
          <a:blip r:embed="rId2">
            <a:extLst>
              <a:ext uri="{28A0092B-C50C-407E-A947-70E740481C1C}">
                <a14:useLocalDpi xmlns:a14="http://schemas.microsoft.com/office/drawing/2010/main" val="0"/>
              </a:ext>
            </a:extLst>
          </a:blip>
          <a:srcRect r="14352" b="-2"/>
          <a:stretch/>
        </p:blipFill>
        <p:spPr>
          <a:xfrm rot="5400000">
            <a:off x="1060707" y="2675282"/>
            <a:ext cx="3997637" cy="3500709"/>
          </a:xfrm>
          <a:prstGeom prst="rect">
            <a:avLst/>
          </a:prstGeom>
        </p:spPr>
      </p:pic>
      <p:cxnSp>
        <p:nvCxnSpPr>
          <p:cNvPr id="19" name="Straight Connector 1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05F01B4-476F-49C5-8515-1ADACE72B5BD}"/>
              </a:ext>
            </a:extLst>
          </p:cNvPr>
          <p:cNvPicPr>
            <a:picLocks noChangeAspect="1"/>
          </p:cNvPicPr>
          <p:nvPr/>
        </p:nvPicPr>
        <p:blipFill>
          <a:blip r:embed="rId3"/>
          <a:stretch>
            <a:fillRect/>
          </a:stretch>
        </p:blipFill>
        <p:spPr>
          <a:xfrm>
            <a:off x="6885076" y="2426818"/>
            <a:ext cx="4575910" cy="3997637"/>
          </a:xfrm>
          <a:prstGeom prst="rect">
            <a:avLst/>
          </a:prstGeom>
        </p:spPr>
      </p:pic>
    </p:spTree>
    <p:extLst>
      <p:ext uri="{BB962C8B-B14F-4D97-AF65-F5344CB8AC3E}">
        <p14:creationId xmlns:p14="http://schemas.microsoft.com/office/powerpoint/2010/main" val="3971942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BBC3-5D4F-45C9-B17C-32065FC95BCA}"/>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A51295C5-5D3C-40AC-A95E-AE3FC3595E7E}"/>
              </a:ext>
            </a:extLst>
          </p:cNvPr>
          <p:cNvPicPr>
            <a:picLocks noGrp="1" noChangeAspect="1"/>
          </p:cNvPicPr>
          <p:nvPr>
            <p:ph idx="1"/>
          </p:nvPr>
        </p:nvPicPr>
        <p:blipFill>
          <a:blip r:embed="rId2"/>
          <a:stretch>
            <a:fillRect/>
          </a:stretch>
        </p:blipFill>
        <p:spPr>
          <a:xfrm>
            <a:off x="838200" y="365125"/>
            <a:ext cx="10515600" cy="6492875"/>
          </a:xfrm>
          <a:prstGeom prst="rect">
            <a:avLst/>
          </a:prstGeom>
        </p:spPr>
      </p:pic>
    </p:spTree>
    <p:extLst>
      <p:ext uri="{BB962C8B-B14F-4D97-AF65-F5344CB8AC3E}">
        <p14:creationId xmlns:p14="http://schemas.microsoft.com/office/powerpoint/2010/main" val="3740453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6A5B-1CFC-4711-B88D-FB4A4F5C2977}"/>
              </a:ext>
            </a:extLst>
          </p:cNvPr>
          <p:cNvSpPr>
            <a:spLocks noGrp="1"/>
          </p:cNvSpPr>
          <p:nvPr>
            <p:ph type="title"/>
          </p:nvPr>
        </p:nvSpPr>
        <p:spPr/>
        <p:txBody>
          <a:bodyPr/>
          <a:lstStyle/>
          <a:p>
            <a:r>
              <a:rPr lang="en-GB" dirty="0"/>
              <a:t>PEF Funding….</a:t>
            </a:r>
          </a:p>
        </p:txBody>
      </p:sp>
      <p:sp>
        <p:nvSpPr>
          <p:cNvPr id="6" name="Oval 5">
            <a:extLst>
              <a:ext uri="{FF2B5EF4-FFF2-40B4-BE49-F238E27FC236}">
                <a16:creationId xmlns:a16="http://schemas.microsoft.com/office/drawing/2014/main" id="{268CAAF1-1718-4052-886A-143D32A5C2DB}"/>
              </a:ext>
            </a:extLst>
          </p:cNvPr>
          <p:cNvSpPr/>
          <p:nvPr/>
        </p:nvSpPr>
        <p:spPr>
          <a:xfrm>
            <a:off x="4513005" y="3228350"/>
            <a:ext cx="2608007" cy="20352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1A2CDED-FC88-4D67-A746-748ECDA186EA}"/>
              </a:ext>
            </a:extLst>
          </p:cNvPr>
          <p:cNvSpPr txBox="1"/>
          <p:nvPr/>
        </p:nvSpPr>
        <p:spPr>
          <a:xfrm>
            <a:off x="4854676" y="3681991"/>
            <a:ext cx="2266336" cy="954107"/>
          </a:xfrm>
          <a:prstGeom prst="rect">
            <a:avLst/>
          </a:prstGeom>
          <a:noFill/>
        </p:spPr>
        <p:txBody>
          <a:bodyPr wrap="square" rtlCol="0">
            <a:spAutoFit/>
          </a:bodyPr>
          <a:lstStyle/>
          <a:p>
            <a:r>
              <a:rPr lang="en-GB" sz="2800" dirty="0"/>
              <a:t>Interventions for Equity</a:t>
            </a:r>
          </a:p>
        </p:txBody>
      </p:sp>
      <p:sp>
        <p:nvSpPr>
          <p:cNvPr id="9" name="TextBox 8">
            <a:extLst>
              <a:ext uri="{FF2B5EF4-FFF2-40B4-BE49-F238E27FC236}">
                <a16:creationId xmlns:a16="http://schemas.microsoft.com/office/drawing/2014/main" id="{F33B77D7-B5A0-4B24-B503-7851D8FC2092}"/>
              </a:ext>
            </a:extLst>
          </p:cNvPr>
          <p:cNvSpPr txBox="1"/>
          <p:nvPr/>
        </p:nvSpPr>
        <p:spPr>
          <a:xfrm>
            <a:off x="501445" y="1850568"/>
            <a:ext cx="1946787" cy="1754326"/>
          </a:xfrm>
          <a:prstGeom prst="rect">
            <a:avLst/>
          </a:prstGeom>
          <a:noFill/>
        </p:spPr>
        <p:txBody>
          <a:bodyPr wrap="square" rtlCol="0">
            <a:spAutoFit/>
          </a:bodyPr>
          <a:lstStyle/>
          <a:p>
            <a:r>
              <a:rPr lang="en-GB" b="1" u="sng" dirty="0"/>
              <a:t>Targeted approaches to Literacy</a:t>
            </a:r>
          </a:p>
          <a:p>
            <a:endParaRPr lang="en-GB" dirty="0"/>
          </a:p>
          <a:p>
            <a:r>
              <a:rPr lang="en-GB" dirty="0"/>
              <a:t>Read Write Inc</a:t>
            </a:r>
          </a:p>
          <a:p>
            <a:r>
              <a:rPr lang="en-GB" dirty="0"/>
              <a:t>Toe by Toe</a:t>
            </a:r>
          </a:p>
        </p:txBody>
      </p:sp>
      <p:sp>
        <p:nvSpPr>
          <p:cNvPr id="10" name="TextBox 9">
            <a:extLst>
              <a:ext uri="{FF2B5EF4-FFF2-40B4-BE49-F238E27FC236}">
                <a16:creationId xmlns:a16="http://schemas.microsoft.com/office/drawing/2014/main" id="{C6F7843B-763D-4039-B042-97BAF57A0772}"/>
              </a:ext>
            </a:extLst>
          </p:cNvPr>
          <p:cNvSpPr txBox="1"/>
          <p:nvPr/>
        </p:nvSpPr>
        <p:spPr>
          <a:xfrm>
            <a:off x="344600" y="4247965"/>
            <a:ext cx="2879131" cy="2031325"/>
          </a:xfrm>
          <a:prstGeom prst="rect">
            <a:avLst/>
          </a:prstGeom>
          <a:noFill/>
        </p:spPr>
        <p:txBody>
          <a:bodyPr wrap="square" rtlCol="0">
            <a:spAutoFit/>
          </a:bodyPr>
          <a:lstStyle/>
          <a:p>
            <a:r>
              <a:rPr lang="en-GB" b="1" u="sng" dirty="0"/>
              <a:t>Social and Emotional Wellbeing</a:t>
            </a:r>
          </a:p>
          <a:p>
            <a:endParaRPr lang="en-GB" dirty="0"/>
          </a:p>
          <a:p>
            <a:r>
              <a:rPr lang="en-GB" dirty="0"/>
              <a:t>Nurture</a:t>
            </a:r>
          </a:p>
          <a:p>
            <a:r>
              <a:rPr lang="en-GB" dirty="0"/>
              <a:t>Proprioceptive sensory input</a:t>
            </a:r>
          </a:p>
          <a:p>
            <a:r>
              <a:rPr lang="en-GB" dirty="0"/>
              <a:t>Snack and story sessions</a:t>
            </a:r>
          </a:p>
          <a:p>
            <a:r>
              <a:rPr lang="en-GB" dirty="0"/>
              <a:t>Pupil Support Worker</a:t>
            </a:r>
          </a:p>
        </p:txBody>
      </p:sp>
      <p:sp>
        <p:nvSpPr>
          <p:cNvPr id="11" name="TextBox 10">
            <a:extLst>
              <a:ext uri="{FF2B5EF4-FFF2-40B4-BE49-F238E27FC236}">
                <a16:creationId xmlns:a16="http://schemas.microsoft.com/office/drawing/2014/main" id="{BD9DFCF1-9385-4544-947C-44AA6E96289B}"/>
              </a:ext>
            </a:extLst>
          </p:cNvPr>
          <p:cNvSpPr txBox="1"/>
          <p:nvPr/>
        </p:nvSpPr>
        <p:spPr>
          <a:xfrm>
            <a:off x="8182897" y="1850569"/>
            <a:ext cx="2403988" cy="1477328"/>
          </a:xfrm>
          <a:prstGeom prst="rect">
            <a:avLst/>
          </a:prstGeom>
          <a:noFill/>
        </p:spPr>
        <p:txBody>
          <a:bodyPr wrap="square" rtlCol="0">
            <a:spAutoFit/>
          </a:bodyPr>
          <a:lstStyle/>
          <a:p>
            <a:r>
              <a:rPr lang="en-GB" b="1" u="sng" dirty="0"/>
              <a:t>Early Intervention and Prevention</a:t>
            </a:r>
          </a:p>
          <a:p>
            <a:endParaRPr lang="en-GB" dirty="0"/>
          </a:p>
          <a:p>
            <a:r>
              <a:rPr lang="en-GB" dirty="0"/>
              <a:t>Emerging Literacy support</a:t>
            </a:r>
          </a:p>
        </p:txBody>
      </p:sp>
      <p:sp>
        <p:nvSpPr>
          <p:cNvPr id="12" name="TextBox 11">
            <a:extLst>
              <a:ext uri="{FF2B5EF4-FFF2-40B4-BE49-F238E27FC236}">
                <a16:creationId xmlns:a16="http://schemas.microsoft.com/office/drawing/2014/main" id="{9045AFD3-145C-4248-89D8-8CBAB00B0725}"/>
              </a:ext>
            </a:extLst>
          </p:cNvPr>
          <p:cNvSpPr txBox="1"/>
          <p:nvPr/>
        </p:nvSpPr>
        <p:spPr>
          <a:xfrm>
            <a:off x="8694911" y="4461550"/>
            <a:ext cx="2403988" cy="2308324"/>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rPr>
              <a:t>Promoting a high quality Learning experience</a:t>
            </a:r>
          </a:p>
          <a:p>
            <a:endParaRPr lang="en-GB" dirty="0"/>
          </a:p>
          <a:p>
            <a:r>
              <a:rPr lang="en-GB" dirty="0"/>
              <a:t>Digital skills</a:t>
            </a:r>
          </a:p>
          <a:p>
            <a:r>
              <a:rPr lang="en-GB" dirty="0"/>
              <a:t>Outdoor learning training for all staff</a:t>
            </a:r>
          </a:p>
          <a:p>
            <a:endParaRPr lang="en-GB" dirty="0"/>
          </a:p>
        </p:txBody>
      </p:sp>
      <p:sp>
        <p:nvSpPr>
          <p:cNvPr id="13" name="Arrow: Up 12">
            <a:extLst>
              <a:ext uri="{FF2B5EF4-FFF2-40B4-BE49-F238E27FC236}">
                <a16:creationId xmlns:a16="http://schemas.microsoft.com/office/drawing/2014/main" id="{4539DD49-B64C-49FE-A764-758365798744}"/>
              </a:ext>
            </a:extLst>
          </p:cNvPr>
          <p:cNvSpPr/>
          <p:nvPr/>
        </p:nvSpPr>
        <p:spPr>
          <a:xfrm rot="17060336">
            <a:off x="3592659" y="2672180"/>
            <a:ext cx="484632" cy="12003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Up 14">
            <a:extLst>
              <a:ext uri="{FF2B5EF4-FFF2-40B4-BE49-F238E27FC236}">
                <a16:creationId xmlns:a16="http://schemas.microsoft.com/office/drawing/2014/main" id="{388F6875-8F4D-480D-B497-A9873068149F}"/>
              </a:ext>
            </a:extLst>
          </p:cNvPr>
          <p:cNvSpPr/>
          <p:nvPr/>
        </p:nvSpPr>
        <p:spPr>
          <a:xfrm rot="14450073">
            <a:off x="3660128" y="4663462"/>
            <a:ext cx="484632" cy="12003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Up 15">
            <a:extLst>
              <a:ext uri="{FF2B5EF4-FFF2-40B4-BE49-F238E27FC236}">
                <a16:creationId xmlns:a16="http://schemas.microsoft.com/office/drawing/2014/main" id="{8D122890-A70F-4E8F-93C0-9881F50A6EDE}"/>
              </a:ext>
            </a:extLst>
          </p:cNvPr>
          <p:cNvSpPr/>
          <p:nvPr/>
        </p:nvSpPr>
        <p:spPr>
          <a:xfrm rot="3990443">
            <a:off x="7220367" y="2700566"/>
            <a:ext cx="484632" cy="1196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Up 16">
            <a:extLst>
              <a:ext uri="{FF2B5EF4-FFF2-40B4-BE49-F238E27FC236}">
                <a16:creationId xmlns:a16="http://schemas.microsoft.com/office/drawing/2014/main" id="{9116AC9A-24B3-4C0B-858A-382D4EC1A18C}"/>
              </a:ext>
            </a:extLst>
          </p:cNvPr>
          <p:cNvSpPr/>
          <p:nvPr/>
        </p:nvSpPr>
        <p:spPr>
          <a:xfrm rot="6731255">
            <a:off x="7665646" y="4757961"/>
            <a:ext cx="484632" cy="12003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05BF2A3D-B63F-4E9A-907E-D0FEA1D46062}"/>
              </a:ext>
            </a:extLst>
          </p:cNvPr>
          <p:cNvPicPr>
            <a:picLocks noChangeAspect="1"/>
          </p:cNvPicPr>
          <p:nvPr/>
        </p:nvPicPr>
        <p:blipFill>
          <a:blip r:embed="rId2"/>
          <a:stretch>
            <a:fillRect/>
          </a:stretch>
        </p:blipFill>
        <p:spPr>
          <a:xfrm>
            <a:off x="10412573" y="215901"/>
            <a:ext cx="1662358" cy="1452073"/>
          </a:xfrm>
          <a:prstGeom prst="rect">
            <a:avLst/>
          </a:prstGeom>
        </p:spPr>
      </p:pic>
    </p:spTree>
    <p:extLst>
      <p:ext uri="{BB962C8B-B14F-4D97-AF65-F5344CB8AC3E}">
        <p14:creationId xmlns:p14="http://schemas.microsoft.com/office/powerpoint/2010/main" val="127304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2CCC7-1982-4480-924C-312DF8D0C9C4}"/>
              </a:ext>
            </a:extLst>
          </p:cNvPr>
          <p:cNvSpPr>
            <a:spLocks noGrp="1"/>
          </p:cNvSpPr>
          <p:nvPr>
            <p:ph type="title"/>
          </p:nvPr>
        </p:nvSpPr>
        <p:spPr>
          <a:xfrm>
            <a:off x="-461065" y="500063"/>
            <a:ext cx="11704817" cy="1325562"/>
          </a:xfrm>
        </p:spPr>
        <p:txBody>
          <a:bodyPr>
            <a:normAutofit fontScale="90000"/>
          </a:bodyPr>
          <a:lstStyle/>
          <a:p>
            <a:pPr algn="ctr"/>
            <a:r>
              <a:rPr lang="en-GB" sz="4000" b="1" dirty="0"/>
              <a:t>Highlights from 2020/2021:</a:t>
            </a:r>
            <a:br>
              <a:rPr lang="en-GB" sz="4000" b="1" dirty="0"/>
            </a:br>
            <a:r>
              <a:rPr lang="en-GB" sz="4000" b="1" dirty="0"/>
              <a:t>Promote a high quality learning experience</a:t>
            </a:r>
            <a:br>
              <a:rPr lang="en-GB" dirty="0"/>
            </a:br>
            <a:endParaRPr lang="en-GB" dirty="0"/>
          </a:p>
        </p:txBody>
      </p:sp>
      <p:sp>
        <p:nvSpPr>
          <p:cNvPr id="3" name="Content Placeholder 2">
            <a:extLst>
              <a:ext uri="{FF2B5EF4-FFF2-40B4-BE49-F238E27FC236}">
                <a16:creationId xmlns:a16="http://schemas.microsoft.com/office/drawing/2014/main" id="{8DE0B59E-FDB9-46EE-9C6C-DB3A07844F05}"/>
              </a:ext>
            </a:extLst>
          </p:cNvPr>
          <p:cNvSpPr>
            <a:spLocks noGrp="1"/>
          </p:cNvSpPr>
          <p:nvPr>
            <p:ph idx="1"/>
          </p:nvPr>
        </p:nvSpPr>
        <p:spPr/>
        <p:txBody>
          <a:bodyPr>
            <a:normAutofit fontScale="92500"/>
          </a:bodyPr>
          <a:lstStyle/>
          <a:p>
            <a:r>
              <a:rPr lang="en-GB" dirty="0"/>
              <a:t>More outdoor learning taking place in school</a:t>
            </a:r>
          </a:p>
          <a:p>
            <a:r>
              <a:rPr lang="en-GB" dirty="0"/>
              <a:t>Talk for Teaching introduced and embraced by all staff – this enabled staff to talk together about learning and teaching and generate new ideas.</a:t>
            </a:r>
          </a:p>
          <a:p>
            <a:r>
              <a:rPr lang="en-GB" dirty="0"/>
              <a:t>Cluster transition groups set up with staff from Mearns and other primary schools to discuss learning, teaching and achievement this helps us to develop our skills and consistency of quality across our schools.</a:t>
            </a:r>
          </a:p>
          <a:p>
            <a:r>
              <a:rPr lang="en-GB" dirty="0"/>
              <a:t>All staff engaged in training for Making Thinking Visible which helped teachers to create a culture of thinking in our classrooms.</a:t>
            </a:r>
          </a:p>
          <a:p>
            <a:r>
              <a:rPr lang="en-GB" dirty="0"/>
              <a:t>Some classes trialled See Saw and it was very successful in sharing learning.</a:t>
            </a:r>
          </a:p>
        </p:txBody>
      </p:sp>
      <p:pic>
        <p:nvPicPr>
          <p:cNvPr id="4" name="Picture 3">
            <a:extLst>
              <a:ext uri="{FF2B5EF4-FFF2-40B4-BE49-F238E27FC236}">
                <a16:creationId xmlns:a16="http://schemas.microsoft.com/office/drawing/2014/main" id="{BE479DE9-4A70-49D4-BF50-FF57FD558AB8}"/>
              </a:ext>
            </a:extLst>
          </p:cNvPr>
          <p:cNvPicPr>
            <a:picLocks noChangeAspect="1"/>
          </p:cNvPicPr>
          <p:nvPr/>
        </p:nvPicPr>
        <p:blipFill>
          <a:blip r:embed="rId2"/>
          <a:stretch>
            <a:fillRect/>
          </a:stretch>
        </p:blipFill>
        <p:spPr>
          <a:xfrm>
            <a:off x="10557403" y="342411"/>
            <a:ext cx="1517527" cy="1325563"/>
          </a:xfrm>
          <a:prstGeom prst="rect">
            <a:avLst/>
          </a:prstGeom>
        </p:spPr>
      </p:pic>
    </p:spTree>
    <p:extLst>
      <p:ext uri="{BB962C8B-B14F-4D97-AF65-F5344CB8AC3E}">
        <p14:creationId xmlns:p14="http://schemas.microsoft.com/office/powerpoint/2010/main" val="863176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2CB95-5A3C-434F-8DCD-25193E5F29F4}"/>
              </a:ext>
            </a:extLst>
          </p:cNvPr>
          <p:cNvSpPr>
            <a:spLocks noGrp="1"/>
          </p:cNvSpPr>
          <p:nvPr>
            <p:ph type="title"/>
          </p:nvPr>
        </p:nvSpPr>
        <p:spPr>
          <a:xfrm>
            <a:off x="284480" y="365125"/>
            <a:ext cx="11069320" cy="1325563"/>
          </a:xfrm>
        </p:spPr>
        <p:txBody>
          <a:bodyPr>
            <a:normAutofit fontScale="90000"/>
          </a:bodyPr>
          <a:lstStyle/>
          <a:p>
            <a:pPr algn="ctr"/>
            <a:r>
              <a:rPr lang="en-GB" b="1" dirty="0"/>
              <a:t>Highlights from 2020/2021:</a:t>
            </a:r>
            <a:br>
              <a:rPr lang="en-GB" b="1" dirty="0"/>
            </a:br>
            <a:r>
              <a:rPr lang="en-GB" b="1" dirty="0"/>
              <a:t>Approaches to develop literacy and numeracy skills</a:t>
            </a:r>
            <a:br>
              <a:rPr lang="en-GB" dirty="0"/>
            </a:br>
            <a:endParaRPr lang="en-GB" dirty="0"/>
          </a:p>
        </p:txBody>
      </p:sp>
      <p:sp>
        <p:nvSpPr>
          <p:cNvPr id="3" name="Content Placeholder 2">
            <a:extLst>
              <a:ext uri="{FF2B5EF4-FFF2-40B4-BE49-F238E27FC236}">
                <a16:creationId xmlns:a16="http://schemas.microsoft.com/office/drawing/2014/main" id="{6BD7675A-1610-4FA2-AA3E-84BAFAD7328C}"/>
              </a:ext>
            </a:extLst>
          </p:cNvPr>
          <p:cNvSpPr>
            <a:spLocks noGrp="1"/>
          </p:cNvSpPr>
          <p:nvPr>
            <p:ph idx="1"/>
          </p:nvPr>
        </p:nvSpPr>
        <p:spPr>
          <a:xfrm>
            <a:off x="431800" y="2135187"/>
            <a:ext cx="11328400" cy="4054475"/>
          </a:xfrm>
        </p:spPr>
        <p:txBody>
          <a:bodyPr/>
          <a:lstStyle/>
          <a:p>
            <a:r>
              <a:rPr lang="en-GB" dirty="0"/>
              <a:t>Emerging Literacy Project introduced in Primary 1 to support the teaching of early literacy skills.</a:t>
            </a:r>
          </a:p>
          <a:p>
            <a:r>
              <a:rPr lang="en-GB" dirty="0"/>
              <a:t>All staff engaged in training linked to Mastery in Mathematics meaning that all children work through similar content in their classrooms at a depth of difficulty matched to their needs and abilities.</a:t>
            </a:r>
          </a:p>
          <a:p>
            <a:r>
              <a:rPr lang="en-GB" dirty="0"/>
              <a:t>Concrete materials were purchased to help our children develop key mathematical concepts.</a:t>
            </a:r>
          </a:p>
          <a:p>
            <a:r>
              <a:rPr lang="en-GB" dirty="0"/>
              <a:t>We developed an approach to shared and guided reading and purchased resources to enhance the teaching of reading.</a:t>
            </a:r>
          </a:p>
          <a:p>
            <a:endParaRPr lang="en-GB" dirty="0"/>
          </a:p>
        </p:txBody>
      </p:sp>
      <p:pic>
        <p:nvPicPr>
          <p:cNvPr id="4" name="Picture 3">
            <a:extLst>
              <a:ext uri="{FF2B5EF4-FFF2-40B4-BE49-F238E27FC236}">
                <a16:creationId xmlns:a16="http://schemas.microsoft.com/office/drawing/2014/main" id="{613DA9D1-46B4-49F8-A213-C84EEBA86E49}"/>
              </a:ext>
            </a:extLst>
          </p:cNvPr>
          <p:cNvPicPr>
            <a:picLocks noChangeAspect="1"/>
          </p:cNvPicPr>
          <p:nvPr/>
        </p:nvPicPr>
        <p:blipFill>
          <a:blip r:embed="rId2"/>
          <a:stretch>
            <a:fillRect/>
          </a:stretch>
        </p:blipFill>
        <p:spPr>
          <a:xfrm>
            <a:off x="11026369" y="230188"/>
            <a:ext cx="1165631" cy="1009651"/>
          </a:xfrm>
          <a:prstGeom prst="rect">
            <a:avLst/>
          </a:prstGeom>
        </p:spPr>
      </p:pic>
    </p:spTree>
    <p:extLst>
      <p:ext uri="{BB962C8B-B14F-4D97-AF65-F5344CB8AC3E}">
        <p14:creationId xmlns:p14="http://schemas.microsoft.com/office/powerpoint/2010/main" val="3661057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F9D5-E4B7-42BD-8B1F-0FEE32ADA9C3}"/>
              </a:ext>
            </a:extLst>
          </p:cNvPr>
          <p:cNvSpPr>
            <a:spLocks noGrp="1"/>
          </p:cNvSpPr>
          <p:nvPr>
            <p:ph type="title"/>
          </p:nvPr>
        </p:nvSpPr>
        <p:spPr>
          <a:xfrm>
            <a:off x="513736" y="1269999"/>
            <a:ext cx="10772468" cy="432183"/>
          </a:xfrm>
        </p:spPr>
        <p:txBody>
          <a:bodyPr>
            <a:normAutofit fontScale="90000"/>
          </a:bodyPr>
          <a:lstStyle/>
          <a:p>
            <a:pPr algn="ctr"/>
            <a:r>
              <a:rPr lang="en-GB" sz="4000" b="1" dirty="0"/>
              <a:t>Highlights from 2020/2021:</a:t>
            </a:r>
            <a:br>
              <a:rPr lang="en-GB" sz="4000" b="1" dirty="0"/>
            </a:br>
            <a:r>
              <a:rPr lang="en-GB" sz="4000" b="1" dirty="0"/>
              <a:t>Ensure learners develop skills for learning, life and work</a:t>
            </a:r>
            <a:br>
              <a:rPr lang="en-GB" dirty="0"/>
            </a:br>
            <a:r>
              <a:rPr lang="en-GB" dirty="0"/>
              <a:t> </a:t>
            </a:r>
            <a:br>
              <a:rPr lang="en-GB" dirty="0"/>
            </a:br>
            <a:endParaRPr lang="en-GB" dirty="0"/>
          </a:p>
        </p:txBody>
      </p:sp>
      <p:sp>
        <p:nvSpPr>
          <p:cNvPr id="3" name="Content Placeholder 2">
            <a:extLst>
              <a:ext uri="{FF2B5EF4-FFF2-40B4-BE49-F238E27FC236}">
                <a16:creationId xmlns:a16="http://schemas.microsoft.com/office/drawing/2014/main" id="{3388EABA-BF36-4289-8635-E95ED254CAD2}"/>
              </a:ext>
            </a:extLst>
          </p:cNvPr>
          <p:cNvSpPr>
            <a:spLocks noGrp="1"/>
          </p:cNvSpPr>
          <p:nvPr>
            <p:ph idx="1"/>
          </p:nvPr>
        </p:nvSpPr>
        <p:spPr>
          <a:xfrm>
            <a:off x="513736" y="1365659"/>
            <a:ext cx="10515600" cy="4351338"/>
          </a:xfrm>
        </p:spPr>
        <p:txBody>
          <a:bodyPr>
            <a:normAutofit lnSpcReduction="10000"/>
          </a:bodyPr>
          <a:lstStyle/>
          <a:p>
            <a:endParaRPr lang="en-GB" dirty="0"/>
          </a:p>
          <a:p>
            <a:r>
              <a:rPr lang="en-GB" dirty="0"/>
              <a:t>We purchased </a:t>
            </a:r>
            <a:r>
              <a:rPr lang="en-GB" dirty="0" err="1"/>
              <a:t>ipads</a:t>
            </a:r>
            <a:r>
              <a:rPr lang="en-GB" dirty="0"/>
              <a:t> for each level in the school to increase the access to digital technology for our pupils and support the children to profile their own learning in See Saw.</a:t>
            </a:r>
          </a:p>
          <a:p>
            <a:r>
              <a:rPr lang="en-GB" dirty="0"/>
              <a:t>Primary 6 made visits to the Residential Home which strengthened our links with the community and allowed our children to learn across generations.</a:t>
            </a:r>
          </a:p>
          <a:p>
            <a:r>
              <a:rPr lang="en-GB" dirty="0"/>
              <a:t>Our gardening club runs with the local MHLN group.</a:t>
            </a:r>
          </a:p>
          <a:p>
            <a:r>
              <a:rPr lang="en-GB" dirty="0"/>
              <a:t>Primary 5/6 met with the local Dementia Group each term to play games and socialise together.</a:t>
            </a:r>
          </a:p>
        </p:txBody>
      </p:sp>
      <p:pic>
        <p:nvPicPr>
          <p:cNvPr id="4" name="Picture 3">
            <a:extLst>
              <a:ext uri="{FF2B5EF4-FFF2-40B4-BE49-F238E27FC236}">
                <a16:creationId xmlns:a16="http://schemas.microsoft.com/office/drawing/2014/main" id="{EE686D45-F352-4E44-8639-13CFA2A95D02}"/>
              </a:ext>
            </a:extLst>
          </p:cNvPr>
          <p:cNvPicPr>
            <a:picLocks noChangeAspect="1"/>
          </p:cNvPicPr>
          <p:nvPr/>
        </p:nvPicPr>
        <p:blipFill>
          <a:blip r:embed="rId2"/>
          <a:stretch>
            <a:fillRect/>
          </a:stretch>
        </p:blipFill>
        <p:spPr>
          <a:xfrm>
            <a:off x="11029336" y="457200"/>
            <a:ext cx="1100383" cy="908459"/>
          </a:xfrm>
          <a:prstGeom prst="rect">
            <a:avLst/>
          </a:prstGeom>
        </p:spPr>
      </p:pic>
    </p:spTree>
    <p:extLst>
      <p:ext uri="{BB962C8B-B14F-4D97-AF65-F5344CB8AC3E}">
        <p14:creationId xmlns:p14="http://schemas.microsoft.com/office/powerpoint/2010/main" val="1361714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CD0E-269B-4815-B2E0-F2D17915F3F6}"/>
              </a:ext>
            </a:extLst>
          </p:cNvPr>
          <p:cNvSpPr>
            <a:spLocks noGrp="1"/>
          </p:cNvSpPr>
          <p:nvPr>
            <p:ph type="title"/>
          </p:nvPr>
        </p:nvSpPr>
        <p:spPr/>
        <p:txBody>
          <a:bodyPr>
            <a:normAutofit fontScale="90000"/>
          </a:bodyPr>
          <a:lstStyle/>
          <a:p>
            <a:pPr algn="ctr"/>
            <a:r>
              <a:rPr lang="en-GB" b="1" dirty="0"/>
              <a:t>Highlights from 2020/2021:</a:t>
            </a:r>
            <a:br>
              <a:rPr lang="en-GB" b="1" dirty="0"/>
            </a:br>
            <a:r>
              <a:rPr lang="en-GB" b="1" dirty="0"/>
              <a:t>Improve social and emotional wellbeing</a:t>
            </a:r>
            <a:br>
              <a:rPr lang="en-GB" dirty="0"/>
            </a:br>
            <a:endParaRPr lang="en-GB" dirty="0"/>
          </a:p>
        </p:txBody>
      </p:sp>
      <p:sp>
        <p:nvSpPr>
          <p:cNvPr id="3" name="Content Placeholder 2">
            <a:extLst>
              <a:ext uri="{FF2B5EF4-FFF2-40B4-BE49-F238E27FC236}">
                <a16:creationId xmlns:a16="http://schemas.microsoft.com/office/drawing/2014/main" id="{ABDD4C5B-C04B-412F-A9F6-D0573A8746D0}"/>
              </a:ext>
            </a:extLst>
          </p:cNvPr>
          <p:cNvSpPr>
            <a:spLocks noGrp="1"/>
          </p:cNvSpPr>
          <p:nvPr>
            <p:ph idx="1"/>
          </p:nvPr>
        </p:nvSpPr>
        <p:spPr/>
        <p:txBody>
          <a:bodyPr>
            <a:normAutofit lnSpcReduction="10000"/>
          </a:bodyPr>
          <a:lstStyle/>
          <a:p>
            <a:r>
              <a:rPr lang="en-GB" dirty="0"/>
              <a:t>Some of our staff engaged in nurture training which helps us to support our children to feel safe and included in school.</a:t>
            </a:r>
          </a:p>
          <a:p>
            <a:r>
              <a:rPr lang="en-GB" dirty="0"/>
              <a:t>Through watching a ‘Resilience’ film all our staff developed their understanding of adverse childhood experiences and how these can impact upon a child’s behaviour.</a:t>
            </a:r>
          </a:p>
          <a:p>
            <a:r>
              <a:rPr lang="en-GB" dirty="0"/>
              <a:t>We worked as a school community to identify our core values of respect, resilience, relationships and responsibility.</a:t>
            </a:r>
          </a:p>
          <a:p>
            <a:r>
              <a:rPr lang="en-GB" dirty="0"/>
              <a:t>We worked together to identify the consistent rules of Be ready, Be safe and Be respectful.  We also devised a behaviour blueprint to be shared across all classes to foster consistency of approach in promoting positive relationships in our school.</a:t>
            </a:r>
          </a:p>
          <a:p>
            <a:endParaRPr lang="en-GB" dirty="0"/>
          </a:p>
        </p:txBody>
      </p:sp>
      <p:pic>
        <p:nvPicPr>
          <p:cNvPr id="4" name="Picture 3">
            <a:extLst>
              <a:ext uri="{FF2B5EF4-FFF2-40B4-BE49-F238E27FC236}">
                <a16:creationId xmlns:a16="http://schemas.microsoft.com/office/drawing/2014/main" id="{99D72388-16D7-4508-B986-AB6DF30C444F}"/>
              </a:ext>
            </a:extLst>
          </p:cNvPr>
          <p:cNvPicPr>
            <a:picLocks noChangeAspect="1"/>
          </p:cNvPicPr>
          <p:nvPr/>
        </p:nvPicPr>
        <p:blipFill>
          <a:blip r:embed="rId2"/>
          <a:stretch>
            <a:fillRect/>
          </a:stretch>
        </p:blipFill>
        <p:spPr>
          <a:xfrm>
            <a:off x="10039024" y="233618"/>
            <a:ext cx="1664352" cy="1457070"/>
          </a:xfrm>
          <a:prstGeom prst="rect">
            <a:avLst/>
          </a:prstGeom>
        </p:spPr>
      </p:pic>
    </p:spTree>
    <p:extLst>
      <p:ext uri="{BB962C8B-B14F-4D97-AF65-F5344CB8AC3E}">
        <p14:creationId xmlns:p14="http://schemas.microsoft.com/office/powerpoint/2010/main" val="164718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5C172B-4965-4BCF-BE0A-FDCAF021A620}"/>
              </a:ext>
            </a:extLst>
          </p:cNvPr>
          <p:cNvSpPr>
            <a:spLocks noGrp="1"/>
          </p:cNvSpPr>
          <p:nvPr>
            <p:ph type="title"/>
          </p:nvPr>
        </p:nvSpPr>
        <p:spPr>
          <a:xfrm>
            <a:off x="648929" y="557190"/>
            <a:ext cx="5170852" cy="1671564"/>
          </a:xfrm>
        </p:spPr>
        <p:txBody>
          <a:bodyPr>
            <a:normAutofit/>
          </a:bodyPr>
          <a:lstStyle/>
          <a:p>
            <a:r>
              <a:rPr lang="en-GB" sz="4000"/>
              <a:t>National Improvement Framework</a:t>
            </a:r>
          </a:p>
        </p:txBody>
      </p:sp>
      <p:sp>
        <p:nvSpPr>
          <p:cNvPr id="3" name="Content Placeholder 2">
            <a:extLst>
              <a:ext uri="{FF2B5EF4-FFF2-40B4-BE49-F238E27FC236}">
                <a16:creationId xmlns:a16="http://schemas.microsoft.com/office/drawing/2014/main" id="{069DC8E4-FBB2-45D7-A689-635823187D73}"/>
              </a:ext>
            </a:extLst>
          </p:cNvPr>
          <p:cNvSpPr>
            <a:spLocks noGrp="1"/>
          </p:cNvSpPr>
          <p:nvPr>
            <p:ph idx="1"/>
          </p:nvPr>
        </p:nvSpPr>
        <p:spPr>
          <a:xfrm>
            <a:off x="648930" y="2398030"/>
            <a:ext cx="5180245" cy="3731058"/>
          </a:xfrm>
        </p:spPr>
        <p:txBody>
          <a:bodyPr>
            <a:normAutofit/>
          </a:bodyPr>
          <a:lstStyle/>
          <a:p>
            <a:r>
              <a:rPr lang="en-GB" sz="2000"/>
              <a:t>Improvement in attainment in literacy and numeracy</a:t>
            </a:r>
          </a:p>
          <a:p>
            <a:r>
              <a:rPr lang="en-GB" sz="2000"/>
              <a:t>Closing the attainment gap</a:t>
            </a:r>
          </a:p>
          <a:p>
            <a:r>
              <a:rPr lang="en-GB" sz="2000"/>
              <a:t>Improvement in Health and Wellbeing</a:t>
            </a:r>
          </a:p>
          <a:p>
            <a:r>
              <a:rPr lang="en-GB" sz="2000"/>
              <a:t>Improvement in employability skills.</a:t>
            </a:r>
          </a:p>
        </p:txBody>
      </p:sp>
      <p:pic>
        <p:nvPicPr>
          <p:cNvPr id="4" name="Picture 3">
            <a:extLst>
              <a:ext uri="{FF2B5EF4-FFF2-40B4-BE49-F238E27FC236}">
                <a16:creationId xmlns:a16="http://schemas.microsoft.com/office/drawing/2014/main" id="{E2BC786F-FF1D-4803-9235-BB384EF5956B}"/>
              </a:ext>
            </a:extLst>
          </p:cNvPr>
          <p:cNvPicPr>
            <a:picLocks noChangeAspect="1"/>
          </p:cNvPicPr>
          <p:nvPr/>
        </p:nvPicPr>
        <p:blipFill rotWithShape="1">
          <a:blip r:embed="rId2"/>
          <a:srcRect l="1860" r="5107" b="2"/>
          <a:stretch/>
        </p:blipFill>
        <p:spPr>
          <a:xfrm>
            <a:off x="6182944" y="557189"/>
            <a:ext cx="5170852" cy="5571898"/>
          </a:xfrm>
          <a:prstGeom prst="rect">
            <a:avLst/>
          </a:prstGeom>
          <a:effectLst/>
        </p:spPr>
      </p:pic>
      <p:pic>
        <p:nvPicPr>
          <p:cNvPr id="6" name="Picture 5">
            <a:extLst>
              <a:ext uri="{FF2B5EF4-FFF2-40B4-BE49-F238E27FC236}">
                <a16:creationId xmlns:a16="http://schemas.microsoft.com/office/drawing/2014/main" id="{0DE1C0AC-D20B-4516-B744-9873D1195AEA}"/>
              </a:ext>
            </a:extLst>
          </p:cNvPr>
          <p:cNvPicPr>
            <a:picLocks noChangeAspect="1"/>
          </p:cNvPicPr>
          <p:nvPr/>
        </p:nvPicPr>
        <p:blipFill>
          <a:blip r:embed="rId3"/>
          <a:stretch>
            <a:fillRect/>
          </a:stretch>
        </p:blipFill>
        <p:spPr>
          <a:xfrm>
            <a:off x="295161" y="5836401"/>
            <a:ext cx="4924425" cy="923925"/>
          </a:xfrm>
          <a:prstGeom prst="rect">
            <a:avLst/>
          </a:prstGeom>
        </p:spPr>
      </p:pic>
      <p:pic>
        <p:nvPicPr>
          <p:cNvPr id="8" name="Picture 7">
            <a:extLst>
              <a:ext uri="{FF2B5EF4-FFF2-40B4-BE49-F238E27FC236}">
                <a16:creationId xmlns:a16="http://schemas.microsoft.com/office/drawing/2014/main" id="{97954BAD-9156-4590-916F-1150980A463E}"/>
              </a:ext>
            </a:extLst>
          </p:cNvPr>
          <p:cNvPicPr>
            <a:picLocks noChangeAspect="1"/>
          </p:cNvPicPr>
          <p:nvPr/>
        </p:nvPicPr>
        <p:blipFill>
          <a:blip r:embed="rId4"/>
          <a:stretch>
            <a:fillRect/>
          </a:stretch>
        </p:blipFill>
        <p:spPr>
          <a:xfrm>
            <a:off x="10693709" y="215901"/>
            <a:ext cx="1381221" cy="1206499"/>
          </a:xfrm>
          <a:prstGeom prst="rect">
            <a:avLst/>
          </a:prstGeom>
        </p:spPr>
      </p:pic>
    </p:spTree>
    <p:extLst>
      <p:ext uri="{BB962C8B-B14F-4D97-AF65-F5344CB8AC3E}">
        <p14:creationId xmlns:p14="http://schemas.microsoft.com/office/powerpoint/2010/main" val="3282530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4074-B7D1-41EC-B077-46FD26F30C6C}"/>
              </a:ext>
            </a:extLst>
          </p:cNvPr>
          <p:cNvSpPr>
            <a:spLocks noGrp="1"/>
          </p:cNvSpPr>
          <p:nvPr>
            <p:ph type="title"/>
          </p:nvPr>
        </p:nvSpPr>
        <p:spPr/>
        <p:txBody>
          <a:bodyPr/>
          <a:lstStyle/>
          <a:p>
            <a:r>
              <a:rPr lang="en-GB" dirty="0"/>
              <a:t>School Improvement Priority 1</a:t>
            </a:r>
          </a:p>
        </p:txBody>
      </p:sp>
      <p:sp>
        <p:nvSpPr>
          <p:cNvPr id="4" name="Oval 3">
            <a:extLst>
              <a:ext uri="{FF2B5EF4-FFF2-40B4-BE49-F238E27FC236}">
                <a16:creationId xmlns:a16="http://schemas.microsoft.com/office/drawing/2014/main" id="{933F283F-AE10-4282-B80D-C8DA2FC07849}"/>
              </a:ext>
            </a:extLst>
          </p:cNvPr>
          <p:cNvSpPr/>
          <p:nvPr/>
        </p:nvSpPr>
        <p:spPr>
          <a:xfrm>
            <a:off x="4521200" y="3066264"/>
            <a:ext cx="2336800" cy="1739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D9853F4-0C3B-4E4E-B24E-FB3604E1C908}"/>
              </a:ext>
            </a:extLst>
          </p:cNvPr>
          <p:cNvSpPr txBox="1"/>
          <p:nvPr/>
        </p:nvSpPr>
        <p:spPr>
          <a:xfrm>
            <a:off x="4762500" y="3459161"/>
            <a:ext cx="2501900" cy="954107"/>
          </a:xfrm>
          <a:prstGeom prst="rect">
            <a:avLst/>
          </a:prstGeom>
          <a:noFill/>
        </p:spPr>
        <p:txBody>
          <a:bodyPr wrap="square" rtlCol="0">
            <a:spAutoFit/>
          </a:bodyPr>
          <a:lstStyle/>
          <a:p>
            <a:r>
              <a:rPr lang="en-GB" sz="2800" dirty="0"/>
              <a:t>To improve attainment</a:t>
            </a:r>
          </a:p>
        </p:txBody>
      </p:sp>
      <p:sp>
        <p:nvSpPr>
          <p:cNvPr id="6" name="Arrow: Up 5">
            <a:extLst>
              <a:ext uri="{FF2B5EF4-FFF2-40B4-BE49-F238E27FC236}">
                <a16:creationId xmlns:a16="http://schemas.microsoft.com/office/drawing/2014/main" id="{580EE8A9-507B-4725-8A90-65D55EA2118D}"/>
              </a:ext>
            </a:extLst>
          </p:cNvPr>
          <p:cNvSpPr/>
          <p:nvPr/>
        </p:nvSpPr>
        <p:spPr>
          <a:xfrm rot="3434824">
            <a:off x="7264400" y="2430854"/>
            <a:ext cx="482600" cy="13255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090ED5F-6626-4854-B8AA-1270C87A63A1}"/>
              </a:ext>
            </a:extLst>
          </p:cNvPr>
          <p:cNvSpPr txBox="1"/>
          <p:nvPr/>
        </p:nvSpPr>
        <p:spPr>
          <a:xfrm>
            <a:off x="673043" y="2066068"/>
            <a:ext cx="2819400" cy="369332"/>
          </a:xfrm>
          <a:prstGeom prst="rect">
            <a:avLst/>
          </a:prstGeom>
          <a:noFill/>
        </p:spPr>
        <p:txBody>
          <a:bodyPr wrap="square" rtlCol="0">
            <a:spAutoFit/>
          </a:bodyPr>
          <a:lstStyle/>
          <a:p>
            <a:r>
              <a:rPr lang="en-GB" dirty="0"/>
              <a:t>Outdoor learning</a:t>
            </a:r>
          </a:p>
        </p:txBody>
      </p:sp>
      <p:sp>
        <p:nvSpPr>
          <p:cNvPr id="14" name="TextBox 13">
            <a:extLst>
              <a:ext uri="{FF2B5EF4-FFF2-40B4-BE49-F238E27FC236}">
                <a16:creationId xmlns:a16="http://schemas.microsoft.com/office/drawing/2014/main" id="{7BFB5F77-D17B-42D1-87C5-03E10C9639F6}"/>
              </a:ext>
            </a:extLst>
          </p:cNvPr>
          <p:cNvSpPr txBox="1"/>
          <p:nvPr/>
        </p:nvSpPr>
        <p:spPr>
          <a:xfrm>
            <a:off x="3866073" y="1490957"/>
            <a:ext cx="3256350" cy="369332"/>
          </a:xfrm>
          <a:prstGeom prst="rect">
            <a:avLst/>
          </a:prstGeom>
          <a:noFill/>
        </p:spPr>
        <p:txBody>
          <a:bodyPr wrap="square" rtlCol="0">
            <a:spAutoFit/>
          </a:bodyPr>
          <a:lstStyle/>
          <a:p>
            <a:r>
              <a:rPr lang="en-GB" dirty="0"/>
              <a:t>Design a recovery Curriculum</a:t>
            </a:r>
          </a:p>
        </p:txBody>
      </p:sp>
      <p:sp>
        <p:nvSpPr>
          <p:cNvPr id="16" name="TextBox 15">
            <a:extLst>
              <a:ext uri="{FF2B5EF4-FFF2-40B4-BE49-F238E27FC236}">
                <a16:creationId xmlns:a16="http://schemas.microsoft.com/office/drawing/2014/main" id="{0480485F-223F-484B-BD9C-1133E4834FC9}"/>
              </a:ext>
            </a:extLst>
          </p:cNvPr>
          <p:cNvSpPr txBox="1"/>
          <p:nvPr/>
        </p:nvSpPr>
        <p:spPr>
          <a:xfrm flipH="1">
            <a:off x="8574655" y="1960797"/>
            <a:ext cx="2878590" cy="646331"/>
          </a:xfrm>
          <a:prstGeom prst="rect">
            <a:avLst/>
          </a:prstGeom>
          <a:noFill/>
        </p:spPr>
        <p:txBody>
          <a:bodyPr wrap="square" rtlCol="0">
            <a:spAutoFit/>
          </a:bodyPr>
          <a:lstStyle/>
          <a:p>
            <a:r>
              <a:rPr lang="en-GB" dirty="0"/>
              <a:t>Refresh and Review Reporting Calendar</a:t>
            </a:r>
          </a:p>
        </p:txBody>
      </p:sp>
      <p:sp>
        <p:nvSpPr>
          <p:cNvPr id="18" name="TextBox 17">
            <a:extLst>
              <a:ext uri="{FF2B5EF4-FFF2-40B4-BE49-F238E27FC236}">
                <a16:creationId xmlns:a16="http://schemas.microsoft.com/office/drawing/2014/main" id="{23CD2DE3-2341-45D5-96BD-179F54D819F6}"/>
              </a:ext>
            </a:extLst>
          </p:cNvPr>
          <p:cNvSpPr txBox="1"/>
          <p:nvPr/>
        </p:nvSpPr>
        <p:spPr>
          <a:xfrm>
            <a:off x="168218" y="3250969"/>
            <a:ext cx="3566660" cy="1200329"/>
          </a:xfrm>
          <a:prstGeom prst="rect">
            <a:avLst/>
          </a:prstGeom>
          <a:noFill/>
        </p:spPr>
        <p:txBody>
          <a:bodyPr wrap="square" rtlCol="0">
            <a:spAutoFit/>
          </a:bodyPr>
          <a:lstStyle/>
          <a:p>
            <a:r>
              <a:rPr lang="en-GB" dirty="0"/>
              <a:t>Family Learning Opportunities linked to HWB, SHANARRI, skills, rights of the child, literacy (emergent literacy)</a:t>
            </a:r>
          </a:p>
        </p:txBody>
      </p:sp>
      <p:sp>
        <p:nvSpPr>
          <p:cNvPr id="24" name="TextBox 23">
            <a:extLst>
              <a:ext uri="{FF2B5EF4-FFF2-40B4-BE49-F238E27FC236}">
                <a16:creationId xmlns:a16="http://schemas.microsoft.com/office/drawing/2014/main" id="{F6E20822-DDD3-4444-AC97-E91DEC65D6B4}"/>
              </a:ext>
            </a:extLst>
          </p:cNvPr>
          <p:cNvSpPr txBox="1"/>
          <p:nvPr/>
        </p:nvSpPr>
        <p:spPr>
          <a:xfrm>
            <a:off x="8483600" y="3683470"/>
            <a:ext cx="2760152" cy="1200329"/>
          </a:xfrm>
          <a:prstGeom prst="rect">
            <a:avLst/>
          </a:prstGeom>
          <a:noFill/>
        </p:spPr>
        <p:txBody>
          <a:bodyPr wrap="square" rtlCol="0">
            <a:spAutoFit/>
          </a:bodyPr>
          <a:lstStyle/>
          <a:p>
            <a:r>
              <a:rPr lang="en-GB" dirty="0"/>
              <a:t>Consistent approach to tracking and monitoring and looking at data together</a:t>
            </a:r>
          </a:p>
        </p:txBody>
      </p:sp>
      <p:sp>
        <p:nvSpPr>
          <p:cNvPr id="26" name="TextBox 25">
            <a:extLst>
              <a:ext uri="{FF2B5EF4-FFF2-40B4-BE49-F238E27FC236}">
                <a16:creationId xmlns:a16="http://schemas.microsoft.com/office/drawing/2014/main" id="{C88DA940-A425-40D5-8932-B8B239A0D5E8}"/>
              </a:ext>
            </a:extLst>
          </p:cNvPr>
          <p:cNvSpPr txBox="1"/>
          <p:nvPr/>
        </p:nvSpPr>
        <p:spPr>
          <a:xfrm flipH="1">
            <a:off x="8702136" y="5218582"/>
            <a:ext cx="1978083" cy="923330"/>
          </a:xfrm>
          <a:prstGeom prst="rect">
            <a:avLst/>
          </a:prstGeom>
          <a:noFill/>
        </p:spPr>
        <p:txBody>
          <a:bodyPr wrap="square" rtlCol="0">
            <a:spAutoFit/>
          </a:bodyPr>
          <a:lstStyle/>
          <a:p>
            <a:r>
              <a:rPr lang="en-GB" dirty="0"/>
              <a:t>IEP consistent approach across the cluster</a:t>
            </a:r>
          </a:p>
        </p:txBody>
      </p:sp>
      <p:sp>
        <p:nvSpPr>
          <p:cNvPr id="28" name="TextBox 27">
            <a:extLst>
              <a:ext uri="{FF2B5EF4-FFF2-40B4-BE49-F238E27FC236}">
                <a16:creationId xmlns:a16="http://schemas.microsoft.com/office/drawing/2014/main" id="{5192AD25-A8E8-45A3-B958-D7F84CCB179C}"/>
              </a:ext>
            </a:extLst>
          </p:cNvPr>
          <p:cNvSpPr txBox="1"/>
          <p:nvPr/>
        </p:nvSpPr>
        <p:spPr>
          <a:xfrm>
            <a:off x="3265670" y="5856760"/>
            <a:ext cx="4541176" cy="646331"/>
          </a:xfrm>
          <a:prstGeom prst="rect">
            <a:avLst/>
          </a:prstGeom>
          <a:noFill/>
        </p:spPr>
        <p:txBody>
          <a:bodyPr wrap="square" rtlCol="0">
            <a:spAutoFit/>
          </a:bodyPr>
          <a:lstStyle/>
          <a:p>
            <a:r>
              <a:rPr lang="en-GB" dirty="0"/>
              <a:t>SRRT:  develop the use of CIRCLE resource to support universal support in classrooms</a:t>
            </a:r>
          </a:p>
        </p:txBody>
      </p:sp>
      <p:sp>
        <p:nvSpPr>
          <p:cNvPr id="29" name="TextBox 28">
            <a:extLst>
              <a:ext uri="{FF2B5EF4-FFF2-40B4-BE49-F238E27FC236}">
                <a16:creationId xmlns:a16="http://schemas.microsoft.com/office/drawing/2014/main" id="{2CB57FF5-061D-4B1D-9157-97E44D2AA2A7}"/>
              </a:ext>
            </a:extLst>
          </p:cNvPr>
          <p:cNvSpPr txBox="1"/>
          <p:nvPr/>
        </p:nvSpPr>
        <p:spPr>
          <a:xfrm>
            <a:off x="266643" y="5218582"/>
            <a:ext cx="3468235" cy="646331"/>
          </a:xfrm>
          <a:prstGeom prst="rect">
            <a:avLst/>
          </a:prstGeom>
          <a:noFill/>
        </p:spPr>
        <p:txBody>
          <a:bodyPr wrap="square" rtlCol="0">
            <a:spAutoFit/>
          </a:bodyPr>
          <a:lstStyle/>
          <a:p>
            <a:r>
              <a:rPr lang="en-GB" dirty="0"/>
              <a:t>Emerging Literacy Programme from Nursery to Primary 2</a:t>
            </a:r>
          </a:p>
        </p:txBody>
      </p:sp>
      <p:pic>
        <p:nvPicPr>
          <p:cNvPr id="30" name="Picture 29">
            <a:extLst>
              <a:ext uri="{FF2B5EF4-FFF2-40B4-BE49-F238E27FC236}">
                <a16:creationId xmlns:a16="http://schemas.microsoft.com/office/drawing/2014/main" id="{D3FFB242-4B06-4F42-BB3D-8EC514B31B9E}"/>
              </a:ext>
            </a:extLst>
          </p:cNvPr>
          <p:cNvPicPr>
            <a:picLocks noChangeAspect="1"/>
          </p:cNvPicPr>
          <p:nvPr/>
        </p:nvPicPr>
        <p:blipFill>
          <a:blip r:embed="rId2"/>
          <a:stretch>
            <a:fillRect/>
          </a:stretch>
        </p:blipFill>
        <p:spPr>
          <a:xfrm>
            <a:off x="10412573" y="215901"/>
            <a:ext cx="1662358" cy="1452073"/>
          </a:xfrm>
          <a:prstGeom prst="rect">
            <a:avLst/>
          </a:prstGeom>
        </p:spPr>
      </p:pic>
      <p:sp>
        <p:nvSpPr>
          <p:cNvPr id="33" name="Arrow: Up 32">
            <a:extLst>
              <a:ext uri="{FF2B5EF4-FFF2-40B4-BE49-F238E27FC236}">
                <a16:creationId xmlns:a16="http://schemas.microsoft.com/office/drawing/2014/main" id="{103E6358-DBD6-4FE7-8409-1A2A22F648C6}"/>
              </a:ext>
            </a:extLst>
          </p:cNvPr>
          <p:cNvSpPr/>
          <p:nvPr/>
        </p:nvSpPr>
        <p:spPr>
          <a:xfrm rot="5400000">
            <a:off x="7382915" y="3555365"/>
            <a:ext cx="438631" cy="12003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Up 34">
            <a:extLst>
              <a:ext uri="{FF2B5EF4-FFF2-40B4-BE49-F238E27FC236}">
                <a16:creationId xmlns:a16="http://schemas.microsoft.com/office/drawing/2014/main" id="{59EDE5BF-0713-4BB5-A5ED-C8CF68E731BF}"/>
              </a:ext>
            </a:extLst>
          </p:cNvPr>
          <p:cNvSpPr/>
          <p:nvPr/>
        </p:nvSpPr>
        <p:spPr>
          <a:xfrm>
            <a:off x="5427157" y="19777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Up 35">
            <a:extLst>
              <a:ext uri="{FF2B5EF4-FFF2-40B4-BE49-F238E27FC236}">
                <a16:creationId xmlns:a16="http://schemas.microsoft.com/office/drawing/2014/main" id="{51367856-39D3-4123-A1B9-993EB62C3C48}"/>
              </a:ext>
            </a:extLst>
          </p:cNvPr>
          <p:cNvSpPr/>
          <p:nvPr/>
        </p:nvSpPr>
        <p:spPr>
          <a:xfrm rot="18308847">
            <a:off x="3892317" y="2135551"/>
            <a:ext cx="484632" cy="10954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Up 36">
            <a:extLst>
              <a:ext uri="{FF2B5EF4-FFF2-40B4-BE49-F238E27FC236}">
                <a16:creationId xmlns:a16="http://schemas.microsoft.com/office/drawing/2014/main" id="{70712C6A-B7B3-4ECD-A8AC-B6D57FB9EEC4}"/>
              </a:ext>
            </a:extLst>
          </p:cNvPr>
          <p:cNvSpPr/>
          <p:nvPr/>
        </p:nvSpPr>
        <p:spPr>
          <a:xfrm rot="16200000">
            <a:off x="3512558" y="3515755"/>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Up 37">
            <a:extLst>
              <a:ext uri="{FF2B5EF4-FFF2-40B4-BE49-F238E27FC236}">
                <a16:creationId xmlns:a16="http://schemas.microsoft.com/office/drawing/2014/main" id="{7B311DAB-8DBE-429F-81BC-4EFE537AD3E6}"/>
              </a:ext>
            </a:extLst>
          </p:cNvPr>
          <p:cNvSpPr/>
          <p:nvPr/>
        </p:nvSpPr>
        <p:spPr>
          <a:xfrm rot="13743896">
            <a:off x="4063046" y="4580297"/>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Up 39">
            <a:extLst>
              <a:ext uri="{FF2B5EF4-FFF2-40B4-BE49-F238E27FC236}">
                <a16:creationId xmlns:a16="http://schemas.microsoft.com/office/drawing/2014/main" id="{BC982BF0-1467-445E-B3DF-65AA5A2076D5}"/>
              </a:ext>
            </a:extLst>
          </p:cNvPr>
          <p:cNvSpPr/>
          <p:nvPr/>
        </p:nvSpPr>
        <p:spPr>
          <a:xfrm rot="10800000">
            <a:off x="5494247" y="4941746"/>
            <a:ext cx="438631" cy="9150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Arrow: Up 40">
            <a:extLst>
              <a:ext uri="{FF2B5EF4-FFF2-40B4-BE49-F238E27FC236}">
                <a16:creationId xmlns:a16="http://schemas.microsoft.com/office/drawing/2014/main" id="{408531F7-B179-45FA-990A-C9852AF40005}"/>
              </a:ext>
            </a:extLst>
          </p:cNvPr>
          <p:cNvSpPr/>
          <p:nvPr/>
        </p:nvSpPr>
        <p:spPr>
          <a:xfrm rot="7148514">
            <a:off x="7098191" y="4421784"/>
            <a:ext cx="438631" cy="12003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0766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6FB8-B42E-4857-A706-F9D57F410A44}"/>
              </a:ext>
            </a:extLst>
          </p:cNvPr>
          <p:cNvSpPr>
            <a:spLocks noGrp="1"/>
          </p:cNvSpPr>
          <p:nvPr>
            <p:ph type="title"/>
          </p:nvPr>
        </p:nvSpPr>
        <p:spPr/>
        <p:txBody>
          <a:bodyPr/>
          <a:lstStyle/>
          <a:p>
            <a:r>
              <a:rPr lang="en-GB" dirty="0"/>
              <a:t>School Improvement Priority 2</a:t>
            </a:r>
          </a:p>
        </p:txBody>
      </p:sp>
      <p:sp>
        <p:nvSpPr>
          <p:cNvPr id="4" name="Oval 3">
            <a:extLst>
              <a:ext uri="{FF2B5EF4-FFF2-40B4-BE49-F238E27FC236}">
                <a16:creationId xmlns:a16="http://schemas.microsoft.com/office/drawing/2014/main" id="{4583AB3C-7FBB-4DDB-8B97-8FE9E41A6C5B}"/>
              </a:ext>
            </a:extLst>
          </p:cNvPr>
          <p:cNvSpPr/>
          <p:nvPr/>
        </p:nvSpPr>
        <p:spPr>
          <a:xfrm>
            <a:off x="4787900" y="3028059"/>
            <a:ext cx="2425700" cy="17217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1410834-D50E-4A1F-93BF-76BD30D33E7F}"/>
              </a:ext>
            </a:extLst>
          </p:cNvPr>
          <p:cNvSpPr txBox="1"/>
          <p:nvPr/>
        </p:nvSpPr>
        <p:spPr>
          <a:xfrm>
            <a:off x="5144658" y="3213986"/>
            <a:ext cx="2222500" cy="1384995"/>
          </a:xfrm>
          <a:prstGeom prst="rect">
            <a:avLst/>
          </a:prstGeom>
          <a:noFill/>
        </p:spPr>
        <p:txBody>
          <a:bodyPr wrap="square" rtlCol="0">
            <a:spAutoFit/>
          </a:bodyPr>
          <a:lstStyle/>
          <a:p>
            <a:r>
              <a:rPr lang="en-GB" sz="2800" dirty="0"/>
              <a:t>To improve health and wellbeing</a:t>
            </a:r>
          </a:p>
        </p:txBody>
      </p:sp>
      <p:sp>
        <p:nvSpPr>
          <p:cNvPr id="7" name="TextBox 6">
            <a:extLst>
              <a:ext uri="{FF2B5EF4-FFF2-40B4-BE49-F238E27FC236}">
                <a16:creationId xmlns:a16="http://schemas.microsoft.com/office/drawing/2014/main" id="{3356E20B-AD6B-4DCA-8EF7-EA9274F8CFF6}"/>
              </a:ext>
            </a:extLst>
          </p:cNvPr>
          <p:cNvSpPr txBox="1"/>
          <p:nvPr/>
        </p:nvSpPr>
        <p:spPr>
          <a:xfrm>
            <a:off x="4317287" y="1626559"/>
            <a:ext cx="2616200" cy="369332"/>
          </a:xfrm>
          <a:prstGeom prst="rect">
            <a:avLst/>
          </a:prstGeom>
          <a:noFill/>
        </p:spPr>
        <p:txBody>
          <a:bodyPr wrap="square" rtlCol="0">
            <a:spAutoFit/>
          </a:bodyPr>
          <a:lstStyle/>
          <a:p>
            <a:r>
              <a:rPr lang="en-GB" dirty="0"/>
              <a:t>Rights Respecting School</a:t>
            </a:r>
          </a:p>
        </p:txBody>
      </p:sp>
      <p:sp>
        <p:nvSpPr>
          <p:cNvPr id="10" name="TextBox 9">
            <a:extLst>
              <a:ext uri="{FF2B5EF4-FFF2-40B4-BE49-F238E27FC236}">
                <a16:creationId xmlns:a16="http://schemas.microsoft.com/office/drawing/2014/main" id="{64123EA5-AF32-455D-9688-7D08C1B5F835}"/>
              </a:ext>
            </a:extLst>
          </p:cNvPr>
          <p:cNvSpPr txBox="1"/>
          <p:nvPr/>
        </p:nvSpPr>
        <p:spPr>
          <a:xfrm>
            <a:off x="1079500" y="1585252"/>
            <a:ext cx="2819400" cy="923330"/>
          </a:xfrm>
          <a:prstGeom prst="rect">
            <a:avLst/>
          </a:prstGeom>
          <a:noFill/>
        </p:spPr>
        <p:txBody>
          <a:bodyPr wrap="square" rtlCol="0">
            <a:spAutoFit/>
          </a:bodyPr>
          <a:lstStyle/>
          <a:p>
            <a:r>
              <a:rPr lang="en-GB" dirty="0"/>
              <a:t>SHANARRI introduced across the community to understand wellbeing</a:t>
            </a:r>
          </a:p>
        </p:txBody>
      </p:sp>
      <p:sp>
        <p:nvSpPr>
          <p:cNvPr id="12" name="TextBox 11">
            <a:extLst>
              <a:ext uri="{FF2B5EF4-FFF2-40B4-BE49-F238E27FC236}">
                <a16:creationId xmlns:a16="http://schemas.microsoft.com/office/drawing/2014/main" id="{F1AEBDD3-9881-4BAA-A936-E36F150F363D}"/>
              </a:ext>
            </a:extLst>
          </p:cNvPr>
          <p:cNvSpPr txBox="1"/>
          <p:nvPr/>
        </p:nvSpPr>
        <p:spPr>
          <a:xfrm>
            <a:off x="8255004" y="1711630"/>
            <a:ext cx="2559050" cy="923330"/>
          </a:xfrm>
          <a:prstGeom prst="rect">
            <a:avLst/>
          </a:prstGeom>
          <a:noFill/>
        </p:spPr>
        <p:txBody>
          <a:bodyPr wrap="square" rtlCol="0">
            <a:spAutoFit/>
          </a:bodyPr>
          <a:lstStyle/>
          <a:p>
            <a:r>
              <a:rPr lang="en-GB" dirty="0"/>
              <a:t>Calm corners throughout the school and worry trees in the playground</a:t>
            </a:r>
          </a:p>
        </p:txBody>
      </p:sp>
      <p:sp>
        <p:nvSpPr>
          <p:cNvPr id="14" name="TextBox 13">
            <a:extLst>
              <a:ext uri="{FF2B5EF4-FFF2-40B4-BE49-F238E27FC236}">
                <a16:creationId xmlns:a16="http://schemas.microsoft.com/office/drawing/2014/main" id="{FCE465DD-78FB-482C-AADD-9DF14B5744E9}"/>
              </a:ext>
            </a:extLst>
          </p:cNvPr>
          <p:cNvSpPr txBox="1"/>
          <p:nvPr/>
        </p:nvSpPr>
        <p:spPr>
          <a:xfrm>
            <a:off x="8446673" y="3398652"/>
            <a:ext cx="3492500" cy="1200329"/>
          </a:xfrm>
          <a:prstGeom prst="rect">
            <a:avLst/>
          </a:prstGeom>
          <a:noFill/>
        </p:spPr>
        <p:txBody>
          <a:bodyPr wrap="square" rtlCol="0">
            <a:spAutoFit/>
          </a:bodyPr>
          <a:lstStyle/>
          <a:p>
            <a:r>
              <a:rPr lang="en-GB" dirty="0"/>
              <a:t>Zones of Regulation</a:t>
            </a:r>
          </a:p>
          <a:p>
            <a:r>
              <a:rPr lang="en-GB" dirty="0"/>
              <a:t>Solution Focused  Approaches</a:t>
            </a:r>
          </a:p>
          <a:p>
            <a:r>
              <a:rPr lang="en-GB" dirty="0"/>
              <a:t>Emotion Coaching</a:t>
            </a:r>
          </a:p>
          <a:p>
            <a:r>
              <a:rPr lang="en-GB" dirty="0"/>
              <a:t>Autism/anxiety friendly classrooms</a:t>
            </a:r>
          </a:p>
        </p:txBody>
      </p:sp>
      <p:sp>
        <p:nvSpPr>
          <p:cNvPr id="15" name="TextBox 14">
            <a:extLst>
              <a:ext uri="{FF2B5EF4-FFF2-40B4-BE49-F238E27FC236}">
                <a16:creationId xmlns:a16="http://schemas.microsoft.com/office/drawing/2014/main" id="{B6FA8BEC-A8AC-4E0E-AC52-AD306B2767F2}"/>
              </a:ext>
            </a:extLst>
          </p:cNvPr>
          <p:cNvSpPr txBox="1"/>
          <p:nvPr/>
        </p:nvSpPr>
        <p:spPr>
          <a:xfrm>
            <a:off x="838200" y="3341449"/>
            <a:ext cx="2819400" cy="369332"/>
          </a:xfrm>
          <a:prstGeom prst="rect">
            <a:avLst/>
          </a:prstGeom>
          <a:noFill/>
        </p:spPr>
        <p:txBody>
          <a:bodyPr wrap="square" rtlCol="0">
            <a:spAutoFit/>
          </a:bodyPr>
          <a:lstStyle/>
          <a:p>
            <a:r>
              <a:rPr lang="en-GB" dirty="0"/>
              <a:t>Embed Talk for Teaching</a:t>
            </a:r>
          </a:p>
        </p:txBody>
      </p:sp>
      <p:sp>
        <p:nvSpPr>
          <p:cNvPr id="20" name="TextBox 19">
            <a:extLst>
              <a:ext uri="{FF2B5EF4-FFF2-40B4-BE49-F238E27FC236}">
                <a16:creationId xmlns:a16="http://schemas.microsoft.com/office/drawing/2014/main" id="{6FEBF6A0-7C3B-4D3D-88B4-55702CEFEDA8}"/>
              </a:ext>
            </a:extLst>
          </p:cNvPr>
          <p:cNvSpPr txBox="1"/>
          <p:nvPr/>
        </p:nvSpPr>
        <p:spPr>
          <a:xfrm>
            <a:off x="4540938" y="6019407"/>
            <a:ext cx="3251200" cy="646331"/>
          </a:xfrm>
          <a:prstGeom prst="rect">
            <a:avLst/>
          </a:prstGeom>
          <a:noFill/>
        </p:spPr>
        <p:txBody>
          <a:bodyPr wrap="square" rtlCol="0">
            <a:spAutoFit/>
          </a:bodyPr>
          <a:lstStyle/>
          <a:p>
            <a:r>
              <a:rPr lang="en-GB" dirty="0"/>
              <a:t>Develop and excellence and equity strategy </a:t>
            </a:r>
          </a:p>
        </p:txBody>
      </p:sp>
      <p:sp>
        <p:nvSpPr>
          <p:cNvPr id="21" name="TextBox 20">
            <a:extLst>
              <a:ext uri="{FF2B5EF4-FFF2-40B4-BE49-F238E27FC236}">
                <a16:creationId xmlns:a16="http://schemas.microsoft.com/office/drawing/2014/main" id="{0D9CF0B1-375C-45B0-9427-7E44E4177FB5}"/>
              </a:ext>
            </a:extLst>
          </p:cNvPr>
          <p:cNvSpPr txBox="1"/>
          <p:nvPr/>
        </p:nvSpPr>
        <p:spPr>
          <a:xfrm>
            <a:off x="800100" y="4547991"/>
            <a:ext cx="3092450" cy="646331"/>
          </a:xfrm>
          <a:prstGeom prst="rect">
            <a:avLst/>
          </a:prstGeom>
          <a:noFill/>
        </p:spPr>
        <p:txBody>
          <a:bodyPr wrap="square" rtlCol="0">
            <a:spAutoFit/>
          </a:bodyPr>
          <a:lstStyle/>
          <a:p>
            <a:r>
              <a:rPr lang="en-GB" dirty="0"/>
              <a:t>Embed values to create a shared language</a:t>
            </a:r>
          </a:p>
        </p:txBody>
      </p:sp>
      <p:sp>
        <p:nvSpPr>
          <p:cNvPr id="23" name="TextBox 22">
            <a:extLst>
              <a:ext uri="{FF2B5EF4-FFF2-40B4-BE49-F238E27FC236}">
                <a16:creationId xmlns:a16="http://schemas.microsoft.com/office/drawing/2014/main" id="{1D946007-FEAA-42AC-A56A-DE1E89B0AB1D}"/>
              </a:ext>
            </a:extLst>
          </p:cNvPr>
          <p:cNvSpPr txBox="1"/>
          <p:nvPr/>
        </p:nvSpPr>
        <p:spPr>
          <a:xfrm flipH="1">
            <a:off x="8420100" y="5723692"/>
            <a:ext cx="3251200" cy="369332"/>
          </a:xfrm>
          <a:prstGeom prst="rect">
            <a:avLst/>
          </a:prstGeom>
          <a:noFill/>
        </p:spPr>
        <p:txBody>
          <a:bodyPr wrap="square" rtlCol="0">
            <a:spAutoFit/>
          </a:bodyPr>
          <a:lstStyle/>
          <a:p>
            <a:r>
              <a:rPr lang="en-GB" dirty="0"/>
              <a:t>Review behaviour blue print </a:t>
            </a:r>
          </a:p>
        </p:txBody>
      </p:sp>
      <p:sp>
        <p:nvSpPr>
          <p:cNvPr id="24" name="TextBox 23">
            <a:extLst>
              <a:ext uri="{FF2B5EF4-FFF2-40B4-BE49-F238E27FC236}">
                <a16:creationId xmlns:a16="http://schemas.microsoft.com/office/drawing/2014/main" id="{D97472D8-4CE6-4344-8147-011E6C3A90B4}"/>
              </a:ext>
            </a:extLst>
          </p:cNvPr>
          <p:cNvSpPr txBox="1"/>
          <p:nvPr/>
        </p:nvSpPr>
        <p:spPr>
          <a:xfrm>
            <a:off x="1212850" y="5865614"/>
            <a:ext cx="3181350" cy="369332"/>
          </a:xfrm>
          <a:prstGeom prst="rect">
            <a:avLst/>
          </a:prstGeom>
          <a:noFill/>
        </p:spPr>
        <p:txBody>
          <a:bodyPr wrap="square" rtlCol="0">
            <a:spAutoFit/>
          </a:bodyPr>
          <a:lstStyle/>
          <a:p>
            <a:r>
              <a:rPr lang="en-GB" dirty="0"/>
              <a:t>Eco Schools</a:t>
            </a:r>
          </a:p>
        </p:txBody>
      </p:sp>
      <p:pic>
        <p:nvPicPr>
          <p:cNvPr id="25" name="Picture 24">
            <a:extLst>
              <a:ext uri="{FF2B5EF4-FFF2-40B4-BE49-F238E27FC236}">
                <a16:creationId xmlns:a16="http://schemas.microsoft.com/office/drawing/2014/main" id="{2D6F704C-19C5-4327-8077-06BDBF5F7C79}"/>
              </a:ext>
            </a:extLst>
          </p:cNvPr>
          <p:cNvPicPr>
            <a:picLocks noChangeAspect="1"/>
          </p:cNvPicPr>
          <p:nvPr/>
        </p:nvPicPr>
        <p:blipFill>
          <a:blip r:embed="rId2"/>
          <a:stretch>
            <a:fillRect/>
          </a:stretch>
        </p:blipFill>
        <p:spPr>
          <a:xfrm>
            <a:off x="10412573" y="215901"/>
            <a:ext cx="1662358" cy="1452073"/>
          </a:xfrm>
          <a:prstGeom prst="rect">
            <a:avLst/>
          </a:prstGeom>
        </p:spPr>
      </p:pic>
      <p:sp>
        <p:nvSpPr>
          <p:cNvPr id="27" name="Arrow: Up 26">
            <a:extLst>
              <a:ext uri="{FF2B5EF4-FFF2-40B4-BE49-F238E27FC236}">
                <a16:creationId xmlns:a16="http://schemas.microsoft.com/office/drawing/2014/main" id="{4835790A-BA30-43D1-9E43-39CE16803A12}"/>
              </a:ext>
            </a:extLst>
          </p:cNvPr>
          <p:cNvSpPr/>
          <p:nvPr/>
        </p:nvSpPr>
        <p:spPr>
          <a:xfrm>
            <a:off x="5659953" y="1952036"/>
            <a:ext cx="470613" cy="9233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Up 28">
            <a:extLst>
              <a:ext uri="{FF2B5EF4-FFF2-40B4-BE49-F238E27FC236}">
                <a16:creationId xmlns:a16="http://schemas.microsoft.com/office/drawing/2014/main" id="{4584608D-CA28-410B-A296-9A4D3269A685}"/>
              </a:ext>
            </a:extLst>
          </p:cNvPr>
          <p:cNvSpPr/>
          <p:nvPr/>
        </p:nvSpPr>
        <p:spPr>
          <a:xfrm rot="18502203">
            <a:off x="4127501" y="2318416"/>
            <a:ext cx="533400" cy="10220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Up 29">
            <a:extLst>
              <a:ext uri="{FF2B5EF4-FFF2-40B4-BE49-F238E27FC236}">
                <a16:creationId xmlns:a16="http://schemas.microsoft.com/office/drawing/2014/main" id="{90A2C003-538C-4E01-965C-05FEC4DB9D65}"/>
              </a:ext>
            </a:extLst>
          </p:cNvPr>
          <p:cNvSpPr/>
          <p:nvPr/>
        </p:nvSpPr>
        <p:spPr>
          <a:xfrm rot="16818943">
            <a:off x="3740677" y="3222905"/>
            <a:ext cx="533400" cy="10220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Up 30">
            <a:extLst>
              <a:ext uri="{FF2B5EF4-FFF2-40B4-BE49-F238E27FC236}">
                <a16:creationId xmlns:a16="http://schemas.microsoft.com/office/drawing/2014/main" id="{C84C0B1B-F942-4EEF-AA75-246F6E8F31A2}"/>
              </a:ext>
            </a:extLst>
          </p:cNvPr>
          <p:cNvSpPr/>
          <p:nvPr/>
        </p:nvSpPr>
        <p:spPr>
          <a:xfrm rot="15689199">
            <a:off x="3694929" y="4107147"/>
            <a:ext cx="533400" cy="11259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Up 32">
            <a:extLst>
              <a:ext uri="{FF2B5EF4-FFF2-40B4-BE49-F238E27FC236}">
                <a16:creationId xmlns:a16="http://schemas.microsoft.com/office/drawing/2014/main" id="{8A3AD59F-BE65-4EFF-99ED-82E032EC1DC1}"/>
              </a:ext>
            </a:extLst>
          </p:cNvPr>
          <p:cNvSpPr/>
          <p:nvPr/>
        </p:nvSpPr>
        <p:spPr>
          <a:xfrm rot="10800000">
            <a:off x="5659953" y="5017229"/>
            <a:ext cx="533400" cy="11259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Up 33">
            <a:extLst>
              <a:ext uri="{FF2B5EF4-FFF2-40B4-BE49-F238E27FC236}">
                <a16:creationId xmlns:a16="http://schemas.microsoft.com/office/drawing/2014/main" id="{48FDBE82-6331-47EC-B026-BE2707BFE9AC}"/>
              </a:ext>
            </a:extLst>
          </p:cNvPr>
          <p:cNvSpPr/>
          <p:nvPr/>
        </p:nvSpPr>
        <p:spPr>
          <a:xfrm rot="14072359">
            <a:off x="4142184" y="4963261"/>
            <a:ext cx="533400" cy="11259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Up 34">
            <a:extLst>
              <a:ext uri="{FF2B5EF4-FFF2-40B4-BE49-F238E27FC236}">
                <a16:creationId xmlns:a16="http://schemas.microsoft.com/office/drawing/2014/main" id="{8F4D1DAF-6C27-421D-84C3-7DC00D33BC17}"/>
              </a:ext>
            </a:extLst>
          </p:cNvPr>
          <p:cNvSpPr/>
          <p:nvPr/>
        </p:nvSpPr>
        <p:spPr>
          <a:xfrm rot="7825320">
            <a:off x="7242748" y="4730447"/>
            <a:ext cx="533400" cy="11259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Up 35">
            <a:extLst>
              <a:ext uri="{FF2B5EF4-FFF2-40B4-BE49-F238E27FC236}">
                <a16:creationId xmlns:a16="http://schemas.microsoft.com/office/drawing/2014/main" id="{931DF8D6-3079-45D9-949C-F07EEABE877B}"/>
              </a:ext>
            </a:extLst>
          </p:cNvPr>
          <p:cNvSpPr/>
          <p:nvPr/>
        </p:nvSpPr>
        <p:spPr>
          <a:xfrm rot="2882197">
            <a:off x="7185383" y="2114056"/>
            <a:ext cx="533400" cy="11259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Up 36">
            <a:extLst>
              <a:ext uri="{FF2B5EF4-FFF2-40B4-BE49-F238E27FC236}">
                <a16:creationId xmlns:a16="http://schemas.microsoft.com/office/drawing/2014/main" id="{AEF8E2D4-D73D-43B9-8A6A-A45BA68D1889}"/>
              </a:ext>
            </a:extLst>
          </p:cNvPr>
          <p:cNvSpPr/>
          <p:nvPr/>
        </p:nvSpPr>
        <p:spPr>
          <a:xfrm rot="5400000">
            <a:off x="7551829" y="3661281"/>
            <a:ext cx="533400" cy="11259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8366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7B9D-AB9B-4BA1-8DF0-17FEC791F08F}"/>
              </a:ext>
            </a:extLst>
          </p:cNvPr>
          <p:cNvSpPr>
            <a:spLocks noGrp="1"/>
          </p:cNvSpPr>
          <p:nvPr>
            <p:ph type="title"/>
          </p:nvPr>
        </p:nvSpPr>
        <p:spPr/>
        <p:txBody>
          <a:bodyPr/>
          <a:lstStyle/>
          <a:p>
            <a:r>
              <a:rPr lang="en-GB" dirty="0"/>
              <a:t>School Improvement Priority 3</a:t>
            </a:r>
          </a:p>
        </p:txBody>
      </p:sp>
      <p:sp>
        <p:nvSpPr>
          <p:cNvPr id="4" name="Oval 3">
            <a:extLst>
              <a:ext uri="{FF2B5EF4-FFF2-40B4-BE49-F238E27FC236}">
                <a16:creationId xmlns:a16="http://schemas.microsoft.com/office/drawing/2014/main" id="{94113748-7B66-421E-99E0-7E73A8654269}"/>
              </a:ext>
            </a:extLst>
          </p:cNvPr>
          <p:cNvSpPr/>
          <p:nvPr/>
        </p:nvSpPr>
        <p:spPr>
          <a:xfrm>
            <a:off x="4603750" y="2910572"/>
            <a:ext cx="2984500" cy="2501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D83D9A7-1A14-4E87-B5B4-4D99567B24C6}"/>
              </a:ext>
            </a:extLst>
          </p:cNvPr>
          <p:cNvSpPr txBox="1"/>
          <p:nvPr/>
        </p:nvSpPr>
        <p:spPr>
          <a:xfrm>
            <a:off x="4889500" y="3253581"/>
            <a:ext cx="2984500" cy="1815882"/>
          </a:xfrm>
          <a:prstGeom prst="rect">
            <a:avLst/>
          </a:prstGeom>
          <a:noFill/>
        </p:spPr>
        <p:txBody>
          <a:bodyPr wrap="square" rtlCol="0">
            <a:spAutoFit/>
          </a:bodyPr>
          <a:lstStyle/>
          <a:p>
            <a:r>
              <a:rPr lang="en-GB" sz="2800" dirty="0"/>
              <a:t>Ensure learners develop the skills for learning, life and work</a:t>
            </a:r>
          </a:p>
        </p:txBody>
      </p:sp>
      <p:sp>
        <p:nvSpPr>
          <p:cNvPr id="6" name="TextBox 5">
            <a:extLst>
              <a:ext uri="{FF2B5EF4-FFF2-40B4-BE49-F238E27FC236}">
                <a16:creationId xmlns:a16="http://schemas.microsoft.com/office/drawing/2014/main" id="{D68F62B7-C83A-44AB-A327-F03F170B26D4}"/>
              </a:ext>
            </a:extLst>
          </p:cNvPr>
          <p:cNvSpPr txBox="1"/>
          <p:nvPr/>
        </p:nvSpPr>
        <p:spPr>
          <a:xfrm>
            <a:off x="5638800" y="2971800"/>
            <a:ext cx="914400" cy="914400"/>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CA516F33-8332-401A-ADC9-FD28F9BA7F67}"/>
              </a:ext>
            </a:extLst>
          </p:cNvPr>
          <p:cNvSpPr txBox="1"/>
          <p:nvPr/>
        </p:nvSpPr>
        <p:spPr>
          <a:xfrm>
            <a:off x="5638800" y="2971800"/>
            <a:ext cx="914400" cy="914400"/>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01EF8114-C4F5-4D07-80E0-06A01C0E63DF}"/>
              </a:ext>
            </a:extLst>
          </p:cNvPr>
          <p:cNvSpPr txBox="1"/>
          <p:nvPr/>
        </p:nvSpPr>
        <p:spPr>
          <a:xfrm>
            <a:off x="378549" y="2301528"/>
            <a:ext cx="3302000" cy="646331"/>
          </a:xfrm>
          <a:prstGeom prst="rect">
            <a:avLst/>
          </a:prstGeom>
          <a:noFill/>
        </p:spPr>
        <p:txBody>
          <a:bodyPr wrap="square" rtlCol="0">
            <a:spAutoFit/>
          </a:bodyPr>
          <a:lstStyle/>
          <a:p>
            <a:r>
              <a:rPr lang="en-GB" dirty="0"/>
              <a:t>Life skills award across the school linked to family learning</a:t>
            </a:r>
          </a:p>
        </p:txBody>
      </p:sp>
      <p:sp>
        <p:nvSpPr>
          <p:cNvPr id="11" name="TextBox 10">
            <a:extLst>
              <a:ext uri="{FF2B5EF4-FFF2-40B4-BE49-F238E27FC236}">
                <a16:creationId xmlns:a16="http://schemas.microsoft.com/office/drawing/2014/main" id="{D5A63B9F-0BFD-4FC7-A8DF-B5858062048C}"/>
              </a:ext>
            </a:extLst>
          </p:cNvPr>
          <p:cNvSpPr txBox="1"/>
          <p:nvPr/>
        </p:nvSpPr>
        <p:spPr>
          <a:xfrm>
            <a:off x="4362450" y="1376164"/>
            <a:ext cx="2857500" cy="646331"/>
          </a:xfrm>
          <a:prstGeom prst="rect">
            <a:avLst/>
          </a:prstGeom>
          <a:noFill/>
        </p:spPr>
        <p:txBody>
          <a:bodyPr wrap="square" rtlCol="0">
            <a:spAutoFit/>
          </a:bodyPr>
          <a:lstStyle/>
          <a:p>
            <a:r>
              <a:rPr lang="en-GB" dirty="0"/>
              <a:t>Refreshed approach to enterprise </a:t>
            </a:r>
          </a:p>
        </p:txBody>
      </p:sp>
      <p:sp>
        <p:nvSpPr>
          <p:cNvPr id="13" name="TextBox 12">
            <a:extLst>
              <a:ext uri="{FF2B5EF4-FFF2-40B4-BE49-F238E27FC236}">
                <a16:creationId xmlns:a16="http://schemas.microsoft.com/office/drawing/2014/main" id="{9453B7C8-B07B-46DA-B146-7FF9115A0B3E}"/>
              </a:ext>
            </a:extLst>
          </p:cNvPr>
          <p:cNvSpPr txBox="1"/>
          <p:nvPr/>
        </p:nvSpPr>
        <p:spPr>
          <a:xfrm>
            <a:off x="7524750" y="2097881"/>
            <a:ext cx="3702050" cy="369332"/>
          </a:xfrm>
          <a:prstGeom prst="rect">
            <a:avLst/>
          </a:prstGeom>
          <a:noFill/>
        </p:spPr>
        <p:txBody>
          <a:bodyPr wrap="square" rtlCol="0">
            <a:spAutoFit/>
          </a:bodyPr>
          <a:lstStyle/>
          <a:p>
            <a:r>
              <a:rPr lang="en-GB" dirty="0"/>
              <a:t>Create a curriculum map for recovery</a:t>
            </a:r>
          </a:p>
        </p:txBody>
      </p:sp>
      <p:sp>
        <p:nvSpPr>
          <p:cNvPr id="15" name="TextBox 14">
            <a:extLst>
              <a:ext uri="{FF2B5EF4-FFF2-40B4-BE49-F238E27FC236}">
                <a16:creationId xmlns:a16="http://schemas.microsoft.com/office/drawing/2014/main" id="{97EA085F-7A69-4C61-9263-508E3226DEDE}"/>
              </a:ext>
            </a:extLst>
          </p:cNvPr>
          <p:cNvSpPr txBox="1"/>
          <p:nvPr/>
        </p:nvSpPr>
        <p:spPr>
          <a:xfrm>
            <a:off x="279400" y="3604737"/>
            <a:ext cx="4203700" cy="646331"/>
          </a:xfrm>
          <a:prstGeom prst="rect">
            <a:avLst/>
          </a:prstGeom>
          <a:noFill/>
        </p:spPr>
        <p:txBody>
          <a:bodyPr wrap="square" rtlCol="0">
            <a:spAutoFit/>
          </a:bodyPr>
          <a:lstStyle/>
          <a:p>
            <a:r>
              <a:rPr lang="en-GB" dirty="0"/>
              <a:t>Inter-generational work  and partnership work to be developed</a:t>
            </a:r>
          </a:p>
        </p:txBody>
      </p:sp>
      <p:sp>
        <p:nvSpPr>
          <p:cNvPr id="16" name="TextBox 15">
            <a:extLst>
              <a:ext uri="{FF2B5EF4-FFF2-40B4-BE49-F238E27FC236}">
                <a16:creationId xmlns:a16="http://schemas.microsoft.com/office/drawing/2014/main" id="{C0C8C426-84CD-4743-97A2-368A6C65274A}"/>
              </a:ext>
            </a:extLst>
          </p:cNvPr>
          <p:cNvSpPr txBox="1"/>
          <p:nvPr/>
        </p:nvSpPr>
        <p:spPr>
          <a:xfrm>
            <a:off x="3153489" y="6295697"/>
            <a:ext cx="6456522" cy="646331"/>
          </a:xfrm>
          <a:prstGeom prst="rect">
            <a:avLst/>
          </a:prstGeom>
          <a:noFill/>
        </p:spPr>
        <p:txBody>
          <a:bodyPr wrap="square" rtlCol="0">
            <a:spAutoFit/>
          </a:bodyPr>
          <a:lstStyle/>
          <a:p>
            <a:r>
              <a:rPr lang="en-GB" dirty="0"/>
              <a:t>Digital progressions developed as part of the recovery curriculum which includes a digital passport</a:t>
            </a:r>
          </a:p>
        </p:txBody>
      </p:sp>
      <p:sp>
        <p:nvSpPr>
          <p:cNvPr id="21" name="TextBox 20">
            <a:extLst>
              <a:ext uri="{FF2B5EF4-FFF2-40B4-BE49-F238E27FC236}">
                <a16:creationId xmlns:a16="http://schemas.microsoft.com/office/drawing/2014/main" id="{FE4D5989-2F0A-4761-AD0A-9AE8992985C0}"/>
              </a:ext>
            </a:extLst>
          </p:cNvPr>
          <p:cNvSpPr txBox="1"/>
          <p:nvPr/>
        </p:nvSpPr>
        <p:spPr>
          <a:xfrm>
            <a:off x="444790" y="5412472"/>
            <a:ext cx="3511260" cy="923330"/>
          </a:xfrm>
          <a:prstGeom prst="rect">
            <a:avLst/>
          </a:prstGeom>
          <a:noFill/>
        </p:spPr>
        <p:txBody>
          <a:bodyPr wrap="square" rtlCol="0">
            <a:spAutoFit/>
          </a:bodyPr>
          <a:lstStyle/>
          <a:p>
            <a:r>
              <a:rPr lang="en-GB" dirty="0"/>
              <a:t>HGIOURS, RRS and Eco group to support pupil voice in self evaluation</a:t>
            </a:r>
          </a:p>
        </p:txBody>
      </p:sp>
      <p:sp>
        <p:nvSpPr>
          <p:cNvPr id="23" name="TextBox 22">
            <a:extLst>
              <a:ext uri="{FF2B5EF4-FFF2-40B4-BE49-F238E27FC236}">
                <a16:creationId xmlns:a16="http://schemas.microsoft.com/office/drawing/2014/main" id="{26F46D9C-0073-4D34-A80C-6DB931D30701}"/>
              </a:ext>
            </a:extLst>
          </p:cNvPr>
          <p:cNvSpPr txBox="1"/>
          <p:nvPr/>
        </p:nvSpPr>
        <p:spPr>
          <a:xfrm>
            <a:off x="9340126" y="3886200"/>
            <a:ext cx="2159000" cy="1477328"/>
          </a:xfrm>
          <a:prstGeom prst="rect">
            <a:avLst/>
          </a:prstGeom>
          <a:noFill/>
        </p:spPr>
        <p:txBody>
          <a:bodyPr wrap="square" rtlCol="0">
            <a:spAutoFit/>
          </a:bodyPr>
          <a:lstStyle/>
          <a:p>
            <a:r>
              <a:rPr lang="en-GB" dirty="0"/>
              <a:t>Creating leadership opportunities in Second Level using Career Education entitlements</a:t>
            </a:r>
          </a:p>
        </p:txBody>
      </p:sp>
      <p:pic>
        <p:nvPicPr>
          <p:cNvPr id="25" name="Picture 24">
            <a:extLst>
              <a:ext uri="{FF2B5EF4-FFF2-40B4-BE49-F238E27FC236}">
                <a16:creationId xmlns:a16="http://schemas.microsoft.com/office/drawing/2014/main" id="{6024CB61-15B2-41AB-9FFC-D8F1BD1F53DE}"/>
              </a:ext>
            </a:extLst>
          </p:cNvPr>
          <p:cNvPicPr>
            <a:picLocks noChangeAspect="1"/>
          </p:cNvPicPr>
          <p:nvPr/>
        </p:nvPicPr>
        <p:blipFill>
          <a:blip r:embed="rId2"/>
          <a:stretch>
            <a:fillRect/>
          </a:stretch>
        </p:blipFill>
        <p:spPr>
          <a:xfrm>
            <a:off x="10412573" y="215901"/>
            <a:ext cx="1662358" cy="1452073"/>
          </a:xfrm>
          <a:prstGeom prst="rect">
            <a:avLst/>
          </a:prstGeom>
        </p:spPr>
      </p:pic>
      <p:sp>
        <p:nvSpPr>
          <p:cNvPr id="27" name="Arrow: Up 26">
            <a:extLst>
              <a:ext uri="{FF2B5EF4-FFF2-40B4-BE49-F238E27FC236}">
                <a16:creationId xmlns:a16="http://schemas.microsoft.com/office/drawing/2014/main" id="{5EEE3D2B-7ACD-4C62-9262-F64EAA6AFC11}"/>
              </a:ext>
            </a:extLst>
          </p:cNvPr>
          <p:cNvSpPr/>
          <p:nvPr/>
        </p:nvSpPr>
        <p:spPr>
          <a:xfrm rot="17706596">
            <a:off x="3921848" y="2467853"/>
            <a:ext cx="552450" cy="10537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Up 27">
            <a:extLst>
              <a:ext uri="{FF2B5EF4-FFF2-40B4-BE49-F238E27FC236}">
                <a16:creationId xmlns:a16="http://schemas.microsoft.com/office/drawing/2014/main" id="{5D284A0B-BF0F-42E3-BBA2-9FCC907DAB42}"/>
              </a:ext>
            </a:extLst>
          </p:cNvPr>
          <p:cNvSpPr/>
          <p:nvPr/>
        </p:nvSpPr>
        <p:spPr>
          <a:xfrm rot="16200000">
            <a:off x="3815189" y="3783242"/>
            <a:ext cx="552450" cy="923330"/>
          </a:xfrm>
          <a:prstGeom prst="upArrow">
            <a:avLst>
              <a:gd name="adj1" fmla="val 4540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Up 28">
            <a:extLst>
              <a:ext uri="{FF2B5EF4-FFF2-40B4-BE49-F238E27FC236}">
                <a16:creationId xmlns:a16="http://schemas.microsoft.com/office/drawing/2014/main" id="{48343972-C714-4514-BC6B-62606E836FB1}"/>
              </a:ext>
            </a:extLst>
          </p:cNvPr>
          <p:cNvSpPr/>
          <p:nvPr/>
        </p:nvSpPr>
        <p:spPr>
          <a:xfrm>
            <a:off x="5638800" y="1760079"/>
            <a:ext cx="552450" cy="10537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Up 29">
            <a:extLst>
              <a:ext uri="{FF2B5EF4-FFF2-40B4-BE49-F238E27FC236}">
                <a16:creationId xmlns:a16="http://schemas.microsoft.com/office/drawing/2014/main" id="{0E1747B8-9E70-4155-974D-5C720B518752}"/>
              </a:ext>
            </a:extLst>
          </p:cNvPr>
          <p:cNvSpPr/>
          <p:nvPr/>
        </p:nvSpPr>
        <p:spPr>
          <a:xfrm rot="3106140">
            <a:off x="7579351" y="2444911"/>
            <a:ext cx="552450" cy="10537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Up 30">
            <a:extLst>
              <a:ext uri="{FF2B5EF4-FFF2-40B4-BE49-F238E27FC236}">
                <a16:creationId xmlns:a16="http://schemas.microsoft.com/office/drawing/2014/main" id="{36B2E901-1AE7-4482-B6BB-562E84CEFF2E}"/>
              </a:ext>
            </a:extLst>
          </p:cNvPr>
          <p:cNvSpPr/>
          <p:nvPr/>
        </p:nvSpPr>
        <p:spPr>
          <a:xfrm rot="14345553">
            <a:off x="3965575" y="4960218"/>
            <a:ext cx="552450" cy="923330"/>
          </a:xfrm>
          <a:prstGeom prst="upArrow">
            <a:avLst>
              <a:gd name="adj1" fmla="val 4540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Up 31">
            <a:extLst>
              <a:ext uri="{FF2B5EF4-FFF2-40B4-BE49-F238E27FC236}">
                <a16:creationId xmlns:a16="http://schemas.microsoft.com/office/drawing/2014/main" id="{2ED925F2-FFE6-4E6B-B3AB-E738F6C6DEFF}"/>
              </a:ext>
            </a:extLst>
          </p:cNvPr>
          <p:cNvSpPr/>
          <p:nvPr/>
        </p:nvSpPr>
        <p:spPr>
          <a:xfrm rot="10800000">
            <a:off x="5922604" y="5469140"/>
            <a:ext cx="552450" cy="923330"/>
          </a:xfrm>
          <a:prstGeom prst="upArrow">
            <a:avLst>
              <a:gd name="adj1" fmla="val 4540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Up 32">
            <a:extLst>
              <a:ext uri="{FF2B5EF4-FFF2-40B4-BE49-F238E27FC236}">
                <a16:creationId xmlns:a16="http://schemas.microsoft.com/office/drawing/2014/main" id="{02CA117D-54E8-488B-A1DF-40B0AE6167A7}"/>
              </a:ext>
            </a:extLst>
          </p:cNvPr>
          <p:cNvSpPr/>
          <p:nvPr/>
        </p:nvSpPr>
        <p:spPr>
          <a:xfrm rot="5400000">
            <a:off x="8255856" y="3777801"/>
            <a:ext cx="552450" cy="10537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4651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702</Words>
  <Application>Microsoft Office PowerPoint</Application>
  <PresentationFormat>Widescreen</PresentationFormat>
  <Paragraphs>81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School Improvement Plan</vt:lpstr>
      <vt:lpstr>Highlights from 2020/2021: Promote a high quality learning experience </vt:lpstr>
      <vt:lpstr>Highlights from 2020/2021: Approaches to develop literacy and numeracy skills </vt:lpstr>
      <vt:lpstr>Highlights from 2020/2021: Ensure learners develop skills for learning, life and work   </vt:lpstr>
      <vt:lpstr>Highlights from 2020/2021: Improve social and emotional wellbeing </vt:lpstr>
      <vt:lpstr>National Improvement Framework</vt:lpstr>
      <vt:lpstr>School Improvement Priority 1</vt:lpstr>
      <vt:lpstr>School Improvement Priority 2</vt:lpstr>
      <vt:lpstr>School Improvement Priority 3</vt:lpstr>
      <vt:lpstr>PowerPoint Presentation</vt:lpstr>
      <vt:lpstr>PEF Funding….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Improvement Plan</dc:title>
  <dc:creator>Jill Smith</dc:creator>
  <cp:lastModifiedBy>Jill Smith</cp:lastModifiedBy>
  <cp:revision>15</cp:revision>
  <dcterms:created xsi:type="dcterms:W3CDTF">2020-11-24T14:37:24Z</dcterms:created>
  <dcterms:modified xsi:type="dcterms:W3CDTF">2020-11-24T16:23:44Z</dcterms:modified>
</cp:coreProperties>
</file>